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301" r:id="rId3"/>
    <p:sldId id="259" r:id="rId4"/>
    <p:sldId id="258" r:id="rId5"/>
    <p:sldId id="256" r:id="rId6"/>
    <p:sldId id="257" r:id="rId7"/>
    <p:sldId id="261" r:id="rId8"/>
    <p:sldId id="260" r:id="rId9"/>
    <p:sldId id="302" r:id="rId10"/>
    <p:sldId id="295" r:id="rId11"/>
    <p:sldId id="265" r:id="rId12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4925F-BDE3-4008-B8C2-6E7978C36122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49E4A-9703-4449-B6CE-1C0420B5C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4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49E4A-9703-4449-B6CE-1C0420B5C86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13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0398DA-E185-55E8-165B-BAC717728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E0C7ED4-AF1F-3526-D66F-17E56AC3A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5FAE96-3927-DECF-DBD4-619D4BC3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619422-F006-091A-DE47-14FBE888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42293F-70BF-F1E2-297C-48D8F09B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6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EF96B8-0207-29FF-457C-B430F68F5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469B600-F905-6AED-277B-849F22AE4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C6750F-1377-41BF-9B80-B3CD6214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F5BFEAF-FC42-3FF0-63E2-BA5026DFC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493EC1-AA84-8316-8E78-0B4D6978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2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A9FC589-3042-38CE-7594-010C17481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5011BDC-CAA8-C8EC-80D5-F1400FC0F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AB83DF-A5FE-801A-9825-117D1A29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1F58A0-E669-C4DB-503B-0FEF17A4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70E44F5-4BB5-D678-09E6-02FFB9CC4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83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-4"/>
            <a:ext cx="12191998" cy="6858000"/>
          </a:xfrm>
          <a:prstGeom prst="rect">
            <a:avLst/>
          </a:prstGeom>
          <a:solidFill>
            <a:srgbClr val="FFF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2FF5DFE5-F0F1-4C00-B3C0-F059961F6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"/>
            <a:ext cx="6096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1796DA-9EA5-4E49-AC6B-C068FC36342B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7659" y="2390254"/>
            <a:ext cx="4310936" cy="2077492"/>
          </a:xfrm>
        </p:spPr>
        <p:txBody>
          <a:bodyPr lIns="0" rIns="0" anchor="ctr" anchorCtr="0">
            <a:spAutoFit/>
          </a:bodyPr>
          <a:lstStyle>
            <a:lvl1pPr algn="l">
              <a:defRPr sz="5000"/>
            </a:lvl1pPr>
          </a:lstStyle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7659" y="4826792"/>
            <a:ext cx="4310936" cy="246221"/>
          </a:xfrm>
        </p:spPr>
        <p:txBody>
          <a:bodyPr lIns="0" rIns="0" bIns="0">
            <a:sp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56AEC2-79E3-3883-3E3E-3CEBF7AA65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17659" y="825684"/>
            <a:ext cx="2702633" cy="301890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063C553-A242-42C5-9908-1E38D26463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44523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55688" y="2353337"/>
            <a:ext cx="10085200" cy="3807995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9B3A14-9A61-3323-390F-C8B43DBB7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00146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76757-25E1-4C30-BF2A-EBEEF11F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2026-02-17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64680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420DF-1507-49FB-9650-D988CD8E8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353334"/>
            <a:ext cx="4894262" cy="38236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B0DD2-D37F-4546-BF55-8FD1A7ED4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2050" y="2353337"/>
            <a:ext cx="4886260" cy="38236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E70B34F-CD88-C068-AB53-C7A4FF2D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00146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7D60B-7CA2-46D7-BC67-61EF2556C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2026-02-17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86654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420DF-1507-49FB-9650-D988CD8E8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3690" y="2353334"/>
            <a:ext cx="4886260" cy="38236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B0DD2-D37F-4546-BF55-8FD1A7ED4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2050" y="2353337"/>
            <a:ext cx="4886260" cy="38236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E70B34F-CD88-C068-AB53-C7A4FF2D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00146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E1E85F-0A2F-4324-8741-84938B391563}"/>
              </a:ext>
            </a:extLst>
          </p:cNvPr>
          <p:cNvSpPr/>
          <p:nvPr userDrawn="1"/>
        </p:nvSpPr>
        <p:spPr>
          <a:xfrm>
            <a:off x="0" y="2175434"/>
            <a:ext cx="12192000" cy="46825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8548D-5773-45E6-97C2-088B813C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2026-02-17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60802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9">
            <a:extLst>
              <a:ext uri="{FF2B5EF4-FFF2-40B4-BE49-F238E27FC236}">
                <a16:creationId xmlns:a16="http://schemas.microsoft.com/office/drawing/2014/main" id="{8200DB2E-F220-4429-A066-2E868A47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88" y="2602524"/>
            <a:ext cx="4679577" cy="3800856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54588" y="1143000"/>
            <a:ext cx="4679577" cy="685800"/>
          </a:xfrm>
        </p:spPr>
        <p:txBody>
          <a:bodyPr tIns="0" bIns="0" anchor="t" anchorCtr="0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A49382A3-1FA1-41B8-B991-048E4BCE47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6096000" cy="6857999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0201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E83F29CD-CB2F-4B6D-A2B8-EAFBC97F5C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4"/>
          <a:stretch/>
        </p:blipFill>
        <p:spPr>
          <a:xfrm>
            <a:off x="-1" y="-14286"/>
            <a:ext cx="3466597" cy="6872286"/>
          </a:xfrm>
          <a:prstGeom prst="rect">
            <a:avLst/>
          </a:prstGeom>
        </p:spPr>
      </p:pic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3466596" cy="6857999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F95A7C0-DF13-9A2F-CDE3-A9684390326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16002" y="2353337"/>
            <a:ext cx="6818163" cy="4050043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9E6FA08-89DF-4ACE-9221-8345EB1F9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002" y="102051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211359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4B45F131-DA26-4937-B35C-E0DFA75F85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2796" r="1537" b="401"/>
          <a:stretch/>
        </p:blipFill>
        <p:spPr>
          <a:xfrm>
            <a:off x="609600" y="692149"/>
            <a:ext cx="5486400" cy="4122909"/>
          </a:xfrm>
          <a:prstGeom prst="roundRect">
            <a:avLst>
              <a:gd name="adj" fmla="val 8114"/>
            </a:avLst>
          </a:prstGeom>
        </p:spPr>
      </p:pic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609600" y="692149"/>
            <a:ext cx="5486400" cy="4122908"/>
          </a:xfrm>
          <a:prstGeom prst="roundRect">
            <a:avLst>
              <a:gd name="adj" fmla="val 8115"/>
            </a:avLst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AB6667-4169-4653-C71F-974B77804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88" y="2602524"/>
            <a:ext cx="4679577" cy="3800856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4CA5FD4-332A-1D39-BEAA-479ADED1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88" y="1143000"/>
            <a:ext cx="4679577" cy="685800"/>
          </a:xfrm>
        </p:spPr>
        <p:txBody>
          <a:bodyPr tIns="0" bIns="0" anchor="t" anchorCtr="0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61327-B3E4-4FC1-AABF-668845F5A19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2026-02-17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30307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1999" cy="271630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62317" y="3008120"/>
            <a:ext cx="4877010" cy="3278379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b="1"/>
            </a:lvl1pPr>
            <a:lvl2pPr marL="342900" indent="-3429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F8406-5F5B-4A5E-A1B0-35BB1DC4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358153"/>
            <a:ext cx="10060887" cy="1039808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8505A-C3AD-74FB-F5FF-57B96B53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7515" y="149212"/>
            <a:ext cx="1697778" cy="18964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15F0F3-CE43-43D5-B6EA-C116175091B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673" y="3008120"/>
            <a:ext cx="4877010" cy="3278379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b="1"/>
            </a:lvl1pPr>
            <a:lvl2pPr marL="342900" indent="-3429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A5D-A3D1-43D8-A73F-1B5E8C04A16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2026-02-17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6541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537F6E-B1C0-7DE8-F129-788F61C6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0CFB05-64CE-3D5E-2E90-BFA8EAD47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166701-B0E5-75C9-E667-3526C663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73DCBFF-7A11-3FF7-E13F-923E2B27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4A040E-0B9C-61C9-CF13-5DF32F064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757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D1E7E2-737E-4113-A385-08091C3ADE33}"/>
              </a:ext>
            </a:extLst>
          </p:cNvPr>
          <p:cNvSpPr/>
          <p:nvPr userDrawn="1"/>
        </p:nvSpPr>
        <p:spPr>
          <a:xfrm>
            <a:off x="0" y="3427254"/>
            <a:ext cx="12292048" cy="34307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7" name="Rectangle 6"/>
          <p:cNvSpPr/>
          <p:nvPr/>
        </p:nvSpPr>
        <p:spPr>
          <a:xfrm>
            <a:off x="0" y="3427254"/>
            <a:ext cx="12292048" cy="3430746"/>
          </a:xfrm>
          <a:prstGeom prst="rect">
            <a:avLst/>
          </a:prstGeom>
          <a:solidFill>
            <a:srgbClr val="004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1068796" y="2000739"/>
            <a:ext cx="2156561" cy="3213435"/>
          </a:xfrm>
          <a:prstGeom prst="roundRect">
            <a:avLst/>
          </a:prstGeom>
          <a:solidFill>
            <a:srgbClr val="ADDB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3639854" y="2000738"/>
            <a:ext cx="2156561" cy="3213435"/>
          </a:xfrm>
          <a:prstGeom prst="roundRect">
            <a:avLst/>
          </a:prstGeom>
          <a:solidFill>
            <a:srgbClr val="ADDB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6210912" y="2000738"/>
            <a:ext cx="2156561" cy="3213435"/>
          </a:xfrm>
          <a:prstGeom prst="roundRect">
            <a:avLst/>
          </a:prstGeom>
          <a:solidFill>
            <a:srgbClr val="ADDB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781971" y="2000737"/>
            <a:ext cx="2156561" cy="3213435"/>
          </a:xfrm>
          <a:prstGeom prst="roundRect">
            <a:avLst/>
          </a:prstGeom>
          <a:solidFill>
            <a:srgbClr val="ADDB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B42D1-D351-8B85-0E9E-D3F8AE29F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00146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1F24C-F780-460A-B953-DDE737ACF4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8388" y="5480050"/>
            <a:ext cx="2157412" cy="733425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5" indent="0">
              <a:buNone/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28FB4F3-7082-4468-AB9A-8DE81164F8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39003" y="5480049"/>
            <a:ext cx="2157412" cy="733425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5" indent="0">
              <a:buNone/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DEEDACA-BC0B-448D-AB5A-7E522356C8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0486" y="5480048"/>
            <a:ext cx="2157412" cy="733425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5" indent="0">
              <a:buNone/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C091300-8986-4A7D-8632-0CC49EB0D8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81545" y="5480047"/>
            <a:ext cx="2157412" cy="733425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5" indent="0">
              <a:buNone/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888A4-E80E-44A0-A99F-AE0C3F2E7B5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2026-02-17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67133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75F54E-5E55-8526-22CA-DC8A65B504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CA4B803-00C1-73A1-B7F7-A9DA2D4D42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29" y="0"/>
            <a:ext cx="1217637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721290"/>
            <a:ext cx="10081847" cy="136836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EA197-FD3C-B5A5-8ACE-D814FCEAC5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44684" y="941396"/>
            <a:ext cx="2702631" cy="3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2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C4F34C-56CC-25DF-5FD4-1E0CB5576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85CDA9-6212-9697-B21E-2F40D4BA5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885B66-0904-D5E1-00B2-E3733C4A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D8E047-A17A-1925-F1D8-86A432AD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73E5331-0E99-AF0B-173A-0C73B232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97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00D440-A4AD-F0A5-AC56-9CD54168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F7E9E4-EB9B-8794-3412-46AAB72FA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4B6084B-8AC6-A5DF-031F-F500C7760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491A62F-2B29-A764-C1BA-0B3911EF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48EF819-DCF8-4381-AE18-30188095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320A2FF-1AF3-F146-D42F-0C3FA3C7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9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081023-8E1E-1C20-1C7D-6FDB9332E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5D58F15-02DA-4925-CFF8-06247C8D0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7C8997C-37A5-F34E-6B04-7E2ACE342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74C96DD-9C54-2A89-56D5-6168E1C72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D4CF8A9-665E-20CF-A2B1-484185B66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85DC56C-7C25-665A-36FE-AADBFC81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EEC18D5-5351-8996-1242-DF8DB738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45DA7D0-7211-C19A-AA64-27A2A8FB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74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BC6C86-3FFF-CA38-551E-0831CC9B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CA4CE58-4C17-8510-7CA5-F34541D24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DE314FB-C05D-F051-5A06-3D8835BE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7A9020-D7E8-664E-41ED-7D400B83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05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170C664-27C1-152C-7524-C524FBDB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288AB03-3378-8322-6649-AF78F283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AC927AE-F916-53A3-C9D1-5DD8AF5B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65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C82C3B-3CE7-F175-CD86-5B267630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75AACE-CEA0-70F8-E1F2-27840FCEA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AF3B6A-D40B-C12A-7A30-769D3DA7E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7B34BB-16DE-C7FD-01BB-D5B5BAD2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B792A52-19D0-26FA-2B19-663DE1B6F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3BC907A-26A2-806F-DFA5-47216BB8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3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112361-0CA8-90B4-D70A-DB3CF4E8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E4B877A-BB91-F333-6F32-478FF99A4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C26E19-1C1F-2231-7D20-9BE8202A7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0DBE94F-3FD2-7955-0BDE-EF23F5F4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BBCB1F4-47B4-E643-EAB6-87C9B14D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A4427B2-DF49-B9B7-78E6-A067F5A2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F78B75B-068F-A339-1F52-180BF4C1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5B5CF2-A873-A852-6191-5D031581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046056B-D8BF-0898-DECE-E421092DD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C9EBB0-C323-4551-BC2D-061DF2D129BE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C513DE-2DA2-CCFE-1C33-FE8F505F8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558CF9-3954-5893-7AF7-38EF94CD3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05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96" y="100146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8" y="2349500"/>
            <a:ext cx="6708939" cy="3822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B6F3DF-2050-EC82-1CF8-CD5C4E4430B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282345" y="231514"/>
            <a:ext cx="1697778" cy="18964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39D38-ECC7-46DA-9F6E-7FFF7C482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45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583C661-0858-474C-A3FE-9D6EBEE1B88A}" type="datetimeFigureOut">
              <a:rPr lang="sv-FI" smtClean="0"/>
              <a:pPr/>
              <a:t>2026-02-17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2046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Georgia" panose="02040502050405020303" pitchFamily="18" charset="0"/>
          <a:ea typeface="Georgia" panose="02040502050405020303" pitchFamily="18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260">
          <p15:clr>
            <a:srgbClr val="F26B43"/>
          </p15:clr>
        </p15:guide>
        <p15:guide id="4" pos="665">
          <p15:clr>
            <a:srgbClr val="F26B43"/>
          </p15:clr>
        </p15:guide>
        <p15:guide id="5" pos="7015">
          <p15:clr>
            <a:srgbClr val="F26B43"/>
          </p15:clr>
        </p15:guide>
        <p15:guide id="6" orient="horz" pos="14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mat, tilltugg, Snabbmat, smörgås&#10;&#10;Automatiskt genererad beskrivning">
            <a:extLst>
              <a:ext uri="{FF2B5EF4-FFF2-40B4-BE49-F238E27FC236}">
                <a16:creationId xmlns:a16="http://schemas.microsoft.com/office/drawing/2014/main" id="{32050433-A664-7C3B-599C-E156C4E1C52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3" r="-1" b="31202"/>
          <a:stretch>
            <a:fillRect/>
          </a:stretch>
        </p:blipFill>
        <p:spPr>
          <a:xfrm>
            <a:off x="15629" y="10"/>
            <a:ext cx="12176371" cy="6857990"/>
          </a:xfrm>
          <a:noFill/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82D9EFF2-EB1C-E9E0-4868-81991B16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479" y="0"/>
            <a:ext cx="10081847" cy="2852737"/>
          </a:xfrm>
        </p:spPr>
        <p:txBody>
          <a:bodyPr anchor="b">
            <a:normAutofit/>
          </a:bodyPr>
          <a:lstStyle/>
          <a:p>
            <a:r>
              <a:rPr lang="sv-FI" dirty="0"/>
              <a:t>Välkommen !</a:t>
            </a:r>
            <a:br>
              <a:rPr lang="sv-FI" dirty="0"/>
            </a:br>
            <a:r>
              <a:rPr lang="sv-FI" sz="2800" dirty="0"/>
              <a:t>Ta för dig av fikat!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7E2E91-0A7D-E41D-EBD4-B78AED052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891" y="4721290"/>
            <a:ext cx="10081847" cy="1368364"/>
          </a:xfrm>
        </p:spPr>
        <p:txBody>
          <a:bodyPr>
            <a:normAutofit/>
          </a:bodyPr>
          <a:lstStyle/>
          <a:p>
            <a:r>
              <a:rPr lang="en-US" b="1" dirty="0" err="1"/>
              <a:t>Träff</a:t>
            </a:r>
            <a:r>
              <a:rPr lang="en-US" b="1" dirty="0"/>
              <a:t> </a:t>
            </a:r>
            <a:r>
              <a:rPr lang="en-US" b="1" dirty="0" err="1"/>
              <a:t>två</a:t>
            </a:r>
            <a:endParaRPr lang="en-US" b="1" dirty="0"/>
          </a:p>
          <a:p>
            <a:r>
              <a:rPr lang="en-US" b="1" dirty="0" err="1"/>
              <a:t>Skilda</a:t>
            </a:r>
            <a:r>
              <a:rPr lang="en-US" b="1" dirty="0"/>
              <a:t> </a:t>
            </a:r>
            <a:r>
              <a:rPr lang="en-US" b="1" dirty="0" err="1"/>
              <a:t>vägar</a:t>
            </a:r>
            <a:r>
              <a:rPr lang="en-US" b="1" dirty="0"/>
              <a:t> </a:t>
            </a:r>
            <a:r>
              <a:rPr lang="en-US" b="1" dirty="0" err="1"/>
              <a:t>vidare</a:t>
            </a:r>
            <a:endParaRPr lang="en-US" b="1" dirty="0"/>
          </a:p>
        </p:txBody>
      </p:sp>
      <p:pic>
        <p:nvPicPr>
          <p:cNvPr id="2" name="Bildobjekt 5">
            <a:extLst>
              <a:ext uri="{FF2B5EF4-FFF2-40B4-BE49-F238E27FC236}">
                <a16:creationId xmlns:a16="http://schemas.microsoft.com/office/drawing/2014/main" id="{A3365383-9FD9-11A2-6E59-2F74B9CF22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259" b="34141"/>
          <a:stretch/>
        </p:blipFill>
        <p:spPr>
          <a:xfrm>
            <a:off x="4755572" y="5666088"/>
            <a:ext cx="2680855" cy="84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08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erson&#10;&#10;Description automatically generated">
            <a:extLst>
              <a:ext uri="{FF2B5EF4-FFF2-40B4-BE49-F238E27FC236}">
                <a16:creationId xmlns:a16="http://schemas.microsoft.com/office/drawing/2014/main" id="{75B922D5-9093-BD7C-727E-3549A99249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28" y="0"/>
            <a:ext cx="12176371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7F17E7-AB3B-93A0-55C0-469AD1D50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237" y="3112239"/>
            <a:ext cx="5671525" cy="63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6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45FD0D9-3F88-DA5E-7D56-E6C3D67C4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548464"/>
            <a:ext cx="4518837" cy="2228074"/>
          </a:xfrm>
        </p:spPr>
        <p:txBody>
          <a:bodyPr>
            <a:normAutofit/>
          </a:bodyPr>
          <a:lstStyle/>
          <a:p>
            <a:r>
              <a:rPr lang="en-GB" sz="4000" dirty="0" err="1"/>
              <a:t>Relationens</a:t>
            </a:r>
            <a:r>
              <a:rPr lang="en-GB" sz="4000" dirty="0"/>
              <a:t> </a:t>
            </a:r>
            <a:r>
              <a:rPr lang="en-GB" sz="4000" dirty="0" err="1"/>
              <a:t>historia</a:t>
            </a:r>
            <a:r>
              <a:rPr lang="en-GB" sz="4000" dirty="0"/>
              <a:t>, </a:t>
            </a:r>
            <a:r>
              <a:rPr lang="en-GB" sz="4000" dirty="0" err="1"/>
              <a:t>outtryckta</a:t>
            </a:r>
            <a:r>
              <a:rPr lang="en-GB" sz="4000" dirty="0"/>
              <a:t> </a:t>
            </a:r>
            <a:r>
              <a:rPr lang="en-GB" sz="4000" dirty="0" err="1"/>
              <a:t>känslor</a:t>
            </a:r>
            <a:r>
              <a:rPr lang="en-GB" sz="4000" dirty="0"/>
              <a:t> </a:t>
            </a:r>
            <a:r>
              <a:rPr lang="en-GB" sz="4000" dirty="0" err="1"/>
              <a:t>och</a:t>
            </a:r>
            <a:r>
              <a:rPr lang="en-GB" sz="4000" dirty="0"/>
              <a:t> </a:t>
            </a:r>
            <a:r>
              <a:rPr lang="en-GB" sz="4000" dirty="0" err="1"/>
              <a:t>behov</a:t>
            </a:r>
            <a:endParaRPr lang="en-GB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0C3D34-92B7-3DCB-AE2E-140E5CE97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75" y="3166295"/>
            <a:ext cx="3799425" cy="3143241"/>
          </a:xfrm>
        </p:spPr>
        <p:txBody>
          <a:bodyPr>
            <a:normAutofit/>
          </a:bodyPr>
          <a:lstStyle/>
          <a:p>
            <a:r>
              <a:rPr lang="en-GB" sz="2000" dirty="0"/>
              <a:t>Nya </a:t>
            </a:r>
            <a:r>
              <a:rPr lang="en-GB" sz="2000" dirty="0" err="1"/>
              <a:t>personer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gruppen</a:t>
            </a:r>
            <a:endParaRPr lang="en-GB" sz="2000" dirty="0"/>
          </a:p>
          <a:p>
            <a:r>
              <a:rPr lang="en-GB" sz="2000" dirty="0" err="1"/>
              <a:t>Förhållningsregler</a:t>
            </a:r>
            <a:endParaRPr lang="en-GB" sz="2000" dirty="0"/>
          </a:p>
          <a:p>
            <a:pPr lvl="1"/>
            <a:r>
              <a:rPr lang="en-GB" sz="1600" dirty="0" err="1"/>
              <a:t>Tystnadslöfte</a:t>
            </a:r>
            <a:endParaRPr lang="en-GB" sz="1600" dirty="0"/>
          </a:p>
          <a:p>
            <a:pPr lvl="1"/>
            <a:r>
              <a:rPr lang="en-GB" sz="1600" dirty="0" err="1"/>
              <a:t>Håll</a:t>
            </a:r>
            <a:r>
              <a:rPr lang="en-GB" sz="1600" dirty="0"/>
              <a:t> er till er </a:t>
            </a:r>
            <a:r>
              <a:rPr lang="en-GB" sz="1600" dirty="0" err="1"/>
              <a:t>berättelse</a:t>
            </a:r>
            <a:endParaRPr lang="en-GB" sz="1600" dirty="0"/>
          </a:p>
          <a:p>
            <a:pPr lvl="1"/>
            <a:r>
              <a:rPr lang="en-GB" sz="1600" dirty="0"/>
              <a:t>Ge </a:t>
            </a:r>
            <a:r>
              <a:rPr lang="en-GB" sz="1600" dirty="0" err="1"/>
              <a:t>utrymme</a:t>
            </a:r>
            <a:r>
              <a:rPr lang="en-GB" sz="1600" dirty="0"/>
              <a:t> </a:t>
            </a:r>
          </a:p>
          <a:p>
            <a:pPr lvl="1"/>
            <a:endParaRPr lang="en-GB" sz="1600" dirty="0"/>
          </a:p>
          <a:p>
            <a:r>
              <a:rPr lang="en-GB" sz="2000" dirty="0" err="1"/>
              <a:t>Tankar</a:t>
            </a:r>
            <a:r>
              <a:rPr lang="en-GB" sz="2000" dirty="0"/>
              <a:t> </a:t>
            </a:r>
            <a:r>
              <a:rPr lang="en-GB" sz="2000" dirty="0" err="1"/>
              <a:t>från</a:t>
            </a:r>
            <a:r>
              <a:rPr lang="en-GB" sz="2000" dirty="0"/>
              <a:t> </a:t>
            </a:r>
            <a:r>
              <a:rPr lang="en-GB" sz="2000" dirty="0" err="1"/>
              <a:t>förra</a:t>
            </a:r>
            <a:r>
              <a:rPr lang="en-GB" sz="2000" dirty="0"/>
              <a:t> </a:t>
            </a:r>
            <a:r>
              <a:rPr lang="en-GB" sz="2000" dirty="0" err="1"/>
              <a:t>träffen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Bildobjekt 4" descr="En bild som visar person, klädsel, Människoansikte, träd&#10;&#10;Automatiskt genererad beskrivning">
            <a:extLst>
              <a:ext uri="{FF2B5EF4-FFF2-40B4-BE49-F238E27FC236}">
                <a16:creationId xmlns:a16="http://schemas.microsoft.com/office/drawing/2014/main" id="{D416FCD1-B0E0-5341-1191-A8EED41F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0" r="10349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4649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 descr="En bild som visar person, nagel, finger, handled&#10;&#10;Automatiskt genererad beskrivning">
            <a:extLst>
              <a:ext uri="{FF2B5EF4-FFF2-40B4-BE49-F238E27FC236}">
                <a16:creationId xmlns:a16="http://schemas.microsoft.com/office/drawing/2014/main" id="{16F4E1CE-E240-40F6-6319-DF0582774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6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3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A60C0C5D-F981-9C30-25F3-8A838AC4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Uppgift från förra träffen</a:t>
            </a:r>
            <a:endParaRPr lang="en-GB" sz="4000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BDBDA38-6C7C-CD86-1D36-20FB3D492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>
                <a:cs typeface="Calibri" panose="020F0502020204030204" pitchFamily="34" charset="0"/>
              </a:rPr>
              <a:t>Din relations historia/tidslinje och känslor som väcks.</a:t>
            </a:r>
          </a:p>
          <a:p>
            <a:pPr marL="0" indent="0">
              <a:buNone/>
            </a:pPr>
            <a:r>
              <a:rPr lang="en-GB" sz="2000">
                <a:cs typeface="Calibri" panose="020F0502020204030204" pitchFamily="34" charset="0"/>
              </a:rPr>
              <a:t> </a:t>
            </a:r>
          </a:p>
          <a:p>
            <a:r>
              <a:rPr lang="en-GB" sz="2000">
                <a:cs typeface="Calibri" panose="020F0502020204030204" pitchFamily="34" charset="0"/>
              </a:rPr>
              <a:t>Rita upp en tidslinje, övre sidan fina stunder, nedre sidan svåra stunder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4931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1C4968-840A-D1C0-39E9-F6CADFB4C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B9C4A0-ED31-35CD-9D2D-19A058F438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Bildobjekt 4" descr="En bild som visar diagram, linje, Graf, sluttning&#10;&#10;Automatiskt genererad beskrivning">
            <a:extLst>
              <a:ext uri="{FF2B5EF4-FFF2-40B4-BE49-F238E27FC236}">
                <a16:creationId xmlns:a16="http://schemas.microsoft.com/office/drawing/2014/main" id="{E324DF65-533C-ACB6-D4AD-D3019344D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2" y="0"/>
            <a:ext cx="9145829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87EB1AC-3951-ADE7-32B8-688258DF7C36}"/>
              </a:ext>
            </a:extLst>
          </p:cNvPr>
          <p:cNvSpPr txBox="1"/>
          <p:nvPr/>
        </p:nvSpPr>
        <p:spPr>
          <a:xfrm>
            <a:off x="3527031" y="130233"/>
            <a:ext cx="328911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FI" sz="4000" b="1" dirty="0"/>
              <a:t>Livets kurvor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01D243F-78A5-30EB-415D-2743B8A72D74}"/>
              </a:ext>
            </a:extLst>
          </p:cNvPr>
          <p:cNvSpPr txBox="1"/>
          <p:nvPr/>
        </p:nvSpPr>
        <p:spPr>
          <a:xfrm>
            <a:off x="8871285" y="947638"/>
            <a:ext cx="3197886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sv-SE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sv-SE" sz="2000" dirty="0">
                <a:solidFill>
                  <a:srgbClr val="FF0000"/>
                </a:solidFill>
              </a:rPr>
              <a:t>Röd linje</a:t>
            </a:r>
          </a:p>
          <a:p>
            <a:r>
              <a:rPr lang="sv-SE" sz="2000" dirty="0"/>
              <a:t>Det som utmanar dig – smärta, stress, förluster </a:t>
            </a:r>
          </a:p>
          <a:p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000" dirty="0">
                <a:solidFill>
                  <a:srgbClr val="0070C0"/>
                </a:solidFill>
              </a:rPr>
              <a:t>2. Blå linje</a:t>
            </a:r>
          </a:p>
          <a:p>
            <a:r>
              <a:rPr lang="sv-SE" sz="2000" dirty="0"/>
              <a:t>Det du lär dig längs vägen – mognad, erfarenhet, tålighet </a:t>
            </a:r>
          </a:p>
          <a:p>
            <a:endParaRPr lang="sv-S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000" dirty="0">
                <a:solidFill>
                  <a:srgbClr val="00B050"/>
                </a:solidFill>
              </a:rPr>
              <a:t>3. Grön linje</a:t>
            </a:r>
          </a:p>
          <a:p>
            <a:r>
              <a:rPr lang="sv-SE" sz="2000" dirty="0"/>
              <a:t>Det du önskar – lycka, trygghet, balans </a:t>
            </a:r>
          </a:p>
          <a:p>
            <a:endParaRPr lang="sv-SE" sz="2000" dirty="0"/>
          </a:p>
          <a:p>
            <a:endParaRPr lang="sv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2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587A38-3E8B-8D68-012F-D071AE6AD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0" r="30959" b="-1"/>
          <a:stretch>
            <a:fillRect/>
          </a:stretch>
        </p:blipFill>
        <p:spPr bwMode="auto">
          <a:xfrm>
            <a:off x="-1" y="-2"/>
            <a:ext cx="6096001" cy="685800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11572B0C-9F4D-DCEF-B2C5-518B76470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534146"/>
            <a:ext cx="4156512" cy="5789705"/>
          </a:xfrm>
        </p:spPr>
        <p:txBody>
          <a:bodyPr anchor="ctr">
            <a:noAutofit/>
          </a:bodyPr>
          <a:lstStyle/>
          <a:p>
            <a:r>
              <a:rPr lang="sv-FI" sz="1800" dirty="0"/>
              <a:t>Känslohjulet är ett verktyg som hjälper dig att förstå och sätta ord på dina känslor.</a:t>
            </a:r>
          </a:p>
          <a:p>
            <a:pPr marL="0" indent="0">
              <a:buNone/>
            </a:pPr>
            <a:endParaRPr lang="sv-FI" sz="1800" dirty="0"/>
          </a:p>
          <a:p>
            <a:r>
              <a:rPr lang="sv-FI" sz="1800" dirty="0"/>
              <a:t>Det visar </a:t>
            </a:r>
            <a:r>
              <a:rPr lang="sv-FI" sz="1800" b="1" dirty="0"/>
              <a:t>grundkänslor</a:t>
            </a:r>
            <a:r>
              <a:rPr lang="sv-FI" sz="1800" dirty="0"/>
              <a:t> i mitten (t.ex. glädje, ilska, rädsla, sorg) och delar sedan upp dem i mer </a:t>
            </a:r>
            <a:r>
              <a:rPr lang="sv-FI" sz="1800" b="1" dirty="0"/>
              <a:t>specifika känslor</a:t>
            </a:r>
            <a:r>
              <a:rPr lang="sv-FI" sz="1800" dirty="0"/>
              <a:t> längre ut i hjulet.</a:t>
            </a:r>
          </a:p>
          <a:p>
            <a:pPr marL="0" indent="0">
              <a:buNone/>
            </a:pPr>
            <a:endParaRPr lang="sv-FI" sz="1800" dirty="0"/>
          </a:p>
          <a:p>
            <a:pPr marL="0" indent="0">
              <a:buNone/>
            </a:pPr>
            <a:r>
              <a:rPr lang="sv-FI" sz="1800" dirty="0"/>
              <a:t>Det gör det lättare att:</a:t>
            </a:r>
          </a:p>
          <a:p>
            <a:r>
              <a:rPr lang="sv-FI" sz="1800" dirty="0"/>
              <a:t>hitta </a:t>
            </a:r>
            <a:r>
              <a:rPr lang="sv-FI" sz="1800" i="1" dirty="0"/>
              <a:t>vilken känsla</a:t>
            </a:r>
            <a:r>
              <a:rPr lang="sv-FI" sz="1800" dirty="0"/>
              <a:t> du faktiskt känner</a:t>
            </a:r>
          </a:p>
          <a:p>
            <a:r>
              <a:rPr lang="sv-FI" sz="1800" dirty="0"/>
              <a:t>förstå </a:t>
            </a:r>
            <a:r>
              <a:rPr lang="sv-FI" sz="1800" i="1" dirty="0"/>
              <a:t>varför</a:t>
            </a:r>
            <a:r>
              <a:rPr lang="sv-FI" sz="1800" dirty="0"/>
              <a:t> du känner så</a:t>
            </a:r>
          </a:p>
          <a:p>
            <a:r>
              <a:rPr lang="sv-FI" sz="1800" dirty="0"/>
              <a:t>uttrycka det tydligare för dig själv och andra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sv-FI" sz="1800" dirty="0"/>
              <a:t>Det hjälper dig att gå från "jag mår dåligt" till "jag känner mig stressad, orolig eller överväldigad".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1405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graphic illustration of a family tree, with white figures connected together by blue lines that represent tree branches on a brown, wooden-textured background.">
            <a:extLst>
              <a:ext uri="{FF2B5EF4-FFF2-40B4-BE49-F238E27FC236}">
                <a16:creationId xmlns:a16="http://schemas.microsoft.com/office/drawing/2014/main" id="{927BF518-6F98-CD5F-E700-7BFFA0714C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3" r="-2" b="28597"/>
          <a:stretch/>
        </p:blipFill>
        <p:spPr bwMode="auto">
          <a:xfrm>
            <a:off x="-6588" y="10"/>
            <a:ext cx="1219858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47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&#10;&#10;Automatiskt genererad beskrivning">
            <a:extLst>
              <a:ext uri="{FF2B5EF4-FFF2-40B4-BE49-F238E27FC236}">
                <a16:creationId xmlns:a16="http://schemas.microsoft.com/office/drawing/2014/main" id="{642F100C-1648-952E-98A9-9D6C3690F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453"/>
            <a:ext cx="12192000" cy="2588834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A34BFE5-7BE1-5280-C458-3272854EF188}"/>
              </a:ext>
            </a:extLst>
          </p:cNvPr>
          <p:cNvSpPr txBox="1"/>
          <p:nvPr/>
        </p:nvSpPr>
        <p:spPr>
          <a:xfrm>
            <a:off x="1963479" y="3548714"/>
            <a:ext cx="101328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Vilken</a:t>
            </a:r>
            <a:r>
              <a:rPr lang="en-GB" sz="2400" dirty="0"/>
              <a:t> </a:t>
            </a:r>
            <a:r>
              <a:rPr lang="en-GB" sz="2400" dirty="0" err="1"/>
              <a:t>känsla</a:t>
            </a:r>
            <a:r>
              <a:rPr lang="en-GB" sz="2400" dirty="0"/>
              <a:t> </a:t>
            </a:r>
            <a:r>
              <a:rPr lang="en-GB" sz="2400" dirty="0" err="1"/>
              <a:t>och</a:t>
            </a:r>
            <a:r>
              <a:rPr lang="en-GB" sz="2400" dirty="0"/>
              <a:t> </a:t>
            </a:r>
            <a:r>
              <a:rPr lang="en-GB" sz="2400" dirty="0" err="1"/>
              <a:t>tankar</a:t>
            </a:r>
            <a:r>
              <a:rPr lang="en-GB" sz="2400" dirty="0"/>
              <a:t> </a:t>
            </a:r>
            <a:r>
              <a:rPr lang="en-GB" sz="2400" dirty="0" err="1"/>
              <a:t>väcker</a:t>
            </a:r>
            <a:r>
              <a:rPr lang="en-GB" sz="2400" dirty="0"/>
              <a:t> </a:t>
            </a:r>
            <a:r>
              <a:rPr lang="en-GB" sz="2400" dirty="0" err="1"/>
              <a:t>tidslinjen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dig?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Finns det </a:t>
            </a:r>
            <a:r>
              <a:rPr lang="en-GB" sz="2400" dirty="0" err="1"/>
              <a:t>något</a:t>
            </a:r>
            <a:r>
              <a:rPr lang="en-GB" sz="2400" dirty="0"/>
              <a:t> </a:t>
            </a:r>
            <a:r>
              <a:rPr lang="en-GB" sz="2400" dirty="0" err="1"/>
              <a:t>speciellt</a:t>
            </a:r>
            <a:r>
              <a:rPr lang="en-GB" sz="2400" dirty="0"/>
              <a:t> </a:t>
            </a:r>
            <a:r>
              <a:rPr lang="en-GB" sz="2400" dirty="0" err="1"/>
              <a:t>som</a:t>
            </a:r>
            <a:r>
              <a:rPr lang="en-GB" sz="2400" dirty="0"/>
              <a:t> du </a:t>
            </a:r>
            <a:r>
              <a:rPr lang="en-GB" sz="2400" dirty="0" err="1"/>
              <a:t>kommit</a:t>
            </a:r>
            <a:r>
              <a:rPr lang="en-GB" sz="2400" dirty="0"/>
              <a:t> </a:t>
            </a:r>
            <a:r>
              <a:rPr lang="en-GB" sz="2400" dirty="0" err="1"/>
              <a:t>att</a:t>
            </a:r>
            <a:r>
              <a:rPr lang="en-GB" sz="2400" dirty="0"/>
              <a:t> </a:t>
            </a:r>
            <a:r>
              <a:rPr lang="en-GB" sz="2400" dirty="0" err="1"/>
              <a:t>tänka</a:t>
            </a:r>
            <a:r>
              <a:rPr lang="en-GB" sz="2400" dirty="0"/>
              <a:t> </a:t>
            </a:r>
            <a:r>
              <a:rPr lang="en-GB" sz="2400" dirty="0" err="1"/>
              <a:t>på</a:t>
            </a:r>
            <a:r>
              <a:rPr lang="en-GB" sz="2400" dirty="0"/>
              <a:t>/sticker </a:t>
            </a:r>
            <a:r>
              <a:rPr lang="en-GB" sz="2400" dirty="0" err="1"/>
              <a:t>ut</a:t>
            </a:r>
            <a:r>
              <a:rPr lang="en-GB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Hur kan du betrakta er historia med både medkänsla och förståelse?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Från vilket håll har du fått stöd under separationen?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Vem var vi – vem blev vi – vem vill jag att vi skall bli?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790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70F91-1C8F-5DA1-8FD1-101AA4B7F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Hemuppgift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3A126-6B32-986E-2F88-68E46EDA3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FI" dirty="0"/>
              <a:t>Reflektion över förhållandet historia </a:t>
            </a:r>
          </a:p>
          <a:p>
            <a:r>
              <a:rPr lang="sv-FI" dirty="0"/>
              <a:t>Hur har separationen påverkat dig, emotionellt och praktiskt? </a:t>
            </a:r>
          </a:p>
          <a:p>
            <a:r>
              <a:rPr lang="sv-FI" dirty="0"/>
              <a:t>Hur kan du betrakta er historia med både medkänsla och förståelse? </a:t>
            </a:r>
          </a:p>
          <a:p>
            <a:r>
              <a:rPr lang="sv-FI" dirty="0"/>
              <a:t>Hur göra om jag ännu älskar? </a:t>
            </a:r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endParaRPr lang="sv-FI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FI" sz="1100" kern="100" dirty="0">
              <a:highlight>
                <a:srgbClr val="FFFF00"/>
              </a:highlight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57097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20ED9F-5F56-4A34-ACCD-335606FE718D}"/>
              </a:ext>
            </a:extLst>
          </p:cNvPr>
          <p:cNvSpPr/>
          <p:nvPr/>
        </p:nvSpPr>
        <p:spPr>
          <a:xfrm>
            <a:off x="609600" y="692150"/>
            <a:ext cx="10966450" cy="5473700"/>
          </a:xfrm>
          <a:prstGeom prst="roundRect">
            <a:avLst>
              <a:gd name="adj" fmla="val 9359"/>
            </a:avLst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6000" b="0" i="0" u="none" strike="noStrike" kern="1200" cap="none" spc="0" normalizeH="0" baseline="0" noProof="0" dirty="0">
                <a:ln>
                  <a:noFill/>
                </a:ln>
                <a:solidFill>
                  <a:srgbClr val="004A88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”</a:t>
            </a:r>
            <a:r>
              <a:rPr lang="sv-FI" sz="6000" dirty="0">
                <a:solidFill>
                  <a:srgbClr val="004A88"/>
                </a:solidFill>
                <a:latin typeface="Georgia"/>
              </a:rPr>
              <a:t>Tack till mig själv</a:t>
            </a:r>
            <a:r>
              <a:rPr kumimoji="0" lang="sv-FI" sz="6000" b="0" i="0" u="none" strike="noStrike" kern="1200" cap="none" spc="0" normalizeH="0" baseline="0" noProof="0" dirty="0">
                <a:ln>
                  <a:noFill/>
                </a:ln>
                <a:solidFill>
                  <a:srgbClr val="004A88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3200" b="0" i="0" u="none" strike="noStrike" kern="1200" cap="none" spc="0" normalizeH="0" baseline="0" noProof="0" dirty="0">
                <a:ln>
                  <a:noFill/>
                </a:ln>
                <a:solidFill>
                  <a:srgbClr val="004A88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Ex. Något jag gjort idag?</a:t>
            </a:r>
          </a:p>
        </p:txBody>
      </p:sp>
    </p:spTree>
    <p:extLst>
      <p:ext uri="{BB962C8B-B14F-4D97-AF65-F5344CB8AC3E}">
        <p14:creationId xmlns:p14="http://schemas.microsoft.com/office/powerpoint/2010/main" val="3802991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h grund">
  <a:themeElements>
    <a:clrScheme name="Folkhälsan RGB">
      <a:dk1>
        <a:srgbClr val="000000"/>
      </a:dk1>
      <a:lt1>
        <a:sysClr val="window" lastClr="FFFFFF"/>
      </a:lt1>
      <a:dk2>
        <a:srgbClr val="004A88"/>
      </a:dk2>
      <a:lt2>
        <a:srgbClr val="FFF7E8"/>
      </a:lt2>
      <a:accent1>
        <a:srgbClr val="004A88"/>
      </a:accent1>
      <a:accent2>
        <a:srgbClr val="CE0058"/>
      </a:accent2>
      <a:accent3>
        <a:srgbClr val="319B42"/>
      </a:accent3>
      <a:accent4>
        <a:srgbClr val="DC4405"/>
      </a:accent4>
      <a:accent5>
        <a:srgbClr val="FFCD00"/>
      </a:accent5>
      <a:accent6>
        <a:srgbClr val="5C068C"/>
      </a:accent6>
      <a:hlink>
        <a:srgbClr val="004A88"/>
      </a:hlink>
      <a:folHlink>
        <a:srgbClr val="343434"/>
      </a:folHlink>
    </a:clrScheme>
    <a:fontScheme name="Folkhälsan202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rIns="0" bIns="0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olkhälsan presentationsmall2022.potx" id="{EB197674-0653-49C6-A408-2B4F184389DB}" vid="{0A9902B1-6E48-457A-853A-FC574F9BBFF9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315</Words>
  <Application>Microsoft Office PowerPoint</Application>
  <PresentationFormat>Widescreen</PresentationFormat>
  <Paragraphs>51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Georgia</vt:lpstr>
      <vt:lpstr>Office-tema</vt:lpstr>
      <vt:lpstr>Fh grund</vt:lpstr>
      <vt:lpstr>Välkommen ! Ta för dig av fikat!</vt:lpstr>
      <vt:lpstr>Relationens historia, outtryckta känslor och behov</vt:lpstr>
      <vt:lpstr>Uppgift från förra träffen</vt:lpstr>
      <vt:lpstr>PowerPoint Presentation</vt:lpstr>
      <vt:lpstr>PowerPoint Presentation</vt:lpstr>
      <vt:lpstr>PowerPoint Presentation</vt:lpstr>
      <vt:lpstr>PowerPoint Presentation</vt:lpstr>
      <vt:lpstr>Hemuppgift 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Josef Westerlund</dc:creator>
  <cp:lastModifiedBy>Anna Airue</cp:lastModifiedBy>
  <cp:revision>12</cp:revision>
  <dcterms:created xsi:type="dcterms:W3CDTF">2024-10-09T08:11:10Z</dcterms:created>
  <dcterms:modified xsi:type="dcterms:W3CDTF">2026-02-17T11:52:07Z</dcterms:modified>
</cp:coreProperties>
</file>