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2"/>
  </p:notesMasterIdLst>
  <p:sldIdLst>
    <p:sldId id="256" r:id="rId2"/>
    <p:sldId id="313" r:id="rId3"/>
    <p:sldId id="296" r:id="rId4"/>
    <p:sldId id="323" r:id="rId5"/>
    <p:sldId id="316" r:id="rId6"/>
    <p:sldId id="324" r:id="rId7"/>
    <p:sldId id="325" r:id="rId8"/>
    <p:sldId id="326" r:id="rId9"/>
    <p:sldId id="327" r:id="rId10"/>
    <p:sldId id="328" r:id="rId11"/>
  </p:sldIdLst>
  <p:sldSz cx="12192000" cy="6858000"/>
  <p:notesSz cx="6797675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illaFHscript" pitchFamily="2" charset="-128"/>
      <p:regular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Roboto Black" pitchFamily="2" charset="0"/>
      <p:bold r:id="rId22"/>
      <p:boldItalic r:id="rId23"/>
    </p:embeddedFont>
    <p:embeddedFont>
      <p:font typeface="Roboto Light" pitchFamily="2" charset="0"/>
      <p:regular r:id="rId24"/>
      <p:bold r:id="rId25"/>
      <p:italic r:id="rId26"/>
      <p:boldItalic r:id="rId27"/>
    </p:embeddedFont>
    <p:embeddedFont>
      <p:font typeface="Roboto Medium" pitchFamily="2" charset="0"/>
      <p:regular r:id="rId28"/>
      <p:bold r:id="rId29"/>
      <p:italic r:id="rId30"/>
      <p:boldItalic r:id="rId31"/>
    </p:embeddedFont>
  </p:embeddedFontLst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32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D803-7644-4CC1-85FF-BEEC9980E3D7}" type="datetimeFigureOut">
              <a:rPr lang="sv-FI" smtClean="0"/>
              <a:t>19-05-2022</a:t>
            </a:fld>
            <a:endParaRPr lang="sv-FI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6A15-D5A9-4BEC-97B6-91CF0A09D7BD}" type="slidenum">
              <a:rPr lang="sv-FI" smtClean="0"/>
              <a:t>‹#›</a:t>
            </a:fld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6937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3219451" y="0"/>
            <a:ext cx="89725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274398"/>
            <a:ext cx="8009907" cy="1250579"/>
          </a:xfrm>
        </p:spPr>
        <p:txBody>
          <a:bodyPr lIns="0" rIns="0"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602038"/>
            <a:ext cx="8009907" cy="1655762"/>
          </a:xfrm>
        </p:spPr>
        <p:txBody>
          <a:bodyPr l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FI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3" y="294633"/>
            <a:ext cx="2855913" cy="1685132"/>
          </a:xfrm>
        </p:spPr>
        <p:txBody>
          <a:bodyPr lIns="0" rIns="0">
            <a:normAutofit/>
          </a:bodyPr>
          <a:lstStyle>
            <a:lvl1pPr marL="0" indent="0">
              <a:lnSpc>
                <a:spcPts val="1700"/>
              </a:lnSpc>
              <a:buFontTx/>
              <a:buNone/>
              <a:defRPr sz="1600" baseline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2pPr>
            <a:lvl3pPr marL="914377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371566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828754" indent="0">
              <a:buFontTx/>
              <a:buNone/>
              <a:defRPr sz="1600">
                <a:solidFill>
                  <a:schemeClr val="accent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Datum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innehåll</a:t>
            </a:r>
            <a:endParaRPr lang="en-US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67817"/>
            <a:ext cx="3219451" cy="6090183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1863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1814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24213" y="0"/>
            <a:ext cx="8967787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42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19450" y="0"/>
            <a:ext cx="90725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971" y="2000739"/>
            <a:ext cx="6866261" cy="4160594"/>
          </a:xfrm>
        </p:spPr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774303"/>
            <a:ext cx="3219451" cy="6083697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2023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7254"/>
            <a:ext cx="12292048" cy="34307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1258637" y="2000739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237" y="656135"/>
            <a:ext cx="6866261" cy="1039808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3766415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274193" y="2000738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11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781971" y="2000737"/>
            <a:ext cx="2156561" cy="3213435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15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0"/>
            <a:ext cx="321945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6707" y="2000739"/>
            <a:ext cx="3119438" cy="2998787"/>
          </a:xfrm>
        </p:spPr>
        <p:txBody>
          <a:bodyPr/>
          <a:lstStyle>
            <a:lvl1pPr marL="0" indent="0">
              <a:buNone/>
              <a:defRPr sz="4400">
                <a:solidFill>
                  <a:schemeClr val="accent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43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11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2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2891" y="1709742"/>
            <a:ext cx="10081847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CillaFHscript" pitchFamily="2" charset="-128"/>
                <a:ea typeface="CillaFHscript" pitchFamily="2" charset="-128"/>
                <a:cs typeface="CillaFHscript" pitchFamily="2" charset="-128"/>
              </a:defRPr>
            </a:lvl1pPr>
          </a:lstStyle>
          <a:p>
            <a:r>
              <a:rPr lang="en-US" dirty="0"/>
              <a:t>Cilla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589467"/>
            <a:ext cx="1008184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0"/>
            <a:ext cx="32248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FI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054" y="1156392"/>
            <a:ext cx="3251841" cy="227260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längre</a:t>
            </a:r>
            <a:r>
              <a:rPr lang="en-US" dirty="0"/>
              <a:t> </a:t>
            </a:r>
            <a:r>
              <a:rPr lang="en-US" dirty="0" err="1"/>
              <a:t>rubrik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070" y="1156392"/>
            <a:ext cx="6140182" cy="4873625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9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7971" y="656135"/>
            <a:ext cx="6695831" cy="1039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971" y="2000739"/>
            <a:ext cx="6695831" cy="41605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" y="294632"/>
            <a:ext cx="2170119" cy="2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0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63" r:id="rId6"/>
    <p:sldLayoutId id="2147483664" r:id="rId7"/>
    <p:sldLayoutId id="2147483665" r:id="rId8"/>
    <p:sldLayoutId id="2147483656" r:id="rId9"/>
    <p:sldLayoutId id="2147483662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384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llalinja.fi/sv/material/" TargetMode="External"/><Relationship Id="rId2" Type="http://schemas.openxmlformats.org/officeDocument/2006/relationships/hyperlink" Target="https://www.riku.fi/sv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s://naistenlinja.fi/pa-svensk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793" y="2178421"/>
            <a:ext cx="8009907" cy="1250579"/>
          </a:xfrm>
        </p:spPr>
        <p:txBody>
          <a:bodyPr>
            <a:noAutofit/>
          </a:bodyPr>
          <a:lstStyle/>
          <a:p>
            <a:r>
              <a:rPr lang="sv-SE" sz="4000" b="0" dirty="0">
                <a:latin typeface="+mj-lt"/>
                <a:ea typeface="Roboto Black" panose="02000000000000000000" pitchFamily="2" charset="0"/>
                <a:cs typeface="CillaFHscript" pitchFamily="2" charset="-128"/>
              </a:rPr>
              <a:t>Våld i nära relationer </a:t>
            </a:r>
            <a:endParaRPr lang="sv-FI" sz="4000" b="0" dirty="0">
              <a:latin typeface="+mj-lt"/>
              <a:ea typeface="Roboto Black" panose="02000000000000000000" pitchFamily="2" charset="0"/>
              <a:cs typeface="CillaFHscript" pitchFamily="2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4793" y="3819610"/>
            <a:ext cx="8009907" cy="1438190"/>
          </a:xfrm>
        </p:spPr>
        <p:txBody>
          <a:bodyPr>
            <a:normAutofit/>
          </a:bodyPr>
          <a:lstStyle/>
          <a:p>
            <a:endParaRPr lang="sv-FI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sv-FI" sz="1800" dirty="0"/>
          </a:p>
        </p:txBody>
      </p:sp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218F13D2-C5D5-4B67-9C7A-FA9613EFF3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r="1340"/>
          <a:stretch>
            <a:fillRect/>
          </a:stretch>
        </p:blipFill>
        <p:spPr>
          <a:xfrm>
            <a:off x="0" y="2398201"/>
            <a:ext cx="3221502" cy="2206792"/>
          </a:xfrm>
        </p:spPr>
      </p:pic>
    </p:spTree>
    <p:extLst>
      <p:ext uri="{BB962C8B-B14F-4D97-AF65-F5344CB8AC3E}">
        <p14:creationId xmlns:p14="http://schemas.microsoft.com/office/powerpoint/2010/main" val="101041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2EB692D-F7A8-42D9-91BE-F3F1E72A2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565" y="1072271"/>
            <a:ext cx="6695831" cy="5089378"/>
          </a:xfrm>
        </p:spPr>
        <p:txBody>
          <a:bodyPr/>
          <a:lstStyle/>
          <a:p>
            <a:r>
              <a:rPr lang="sv-SE" sz="2800" dirty="0"/>
              <a:t>Skyddshem</a:t>
            </a:r>
          </a:p>
          <a:p>
            <a:r>
              <a:rPr lang="sv-SE" sz="2800" dirty="0"/>
              <a:t>S</a:t>
            </a:r>
            <a:r>
              <a:rPr lang="sv-FI" sz="2800" dirty="0"/>
              <a:t>ocialarbetare</a:t>
            </a:r>
          </a:p>
          <a:p>
            <a:r>
              <a:rPr lang="sv-SE" sz="2800" dirty="0"/>
              <a:t>L</a:t>
            </a:r>
            <a:r>
              <a:rPr lang="sv-FI" sz="2800" dirty="0"/>
              <a:t>äkare</a:t>
            </a:r>
          </a:p>
          <a:p>
            <a:r>
              <a:rPr lang="sv-SE" sz="2800" dirty="0"/>
              <a:t>S</a:t>
            </a:r>
            <a:r>
              <a:rPr lang="sv-FI" sz="2800" dirty="0"/>
              <a:t>jukskötare</a:t>
            </a:r>
          </a:p>
          <a:p>
            <a:r>
              <a:rPr lang="sv-SE" sz="2800" dirty="0"/>
              <a:t>O</a:t>
            </a:r>
            <a:r>
              <a:rPr lang="sv-FI" sz="2800" dirty="0"/>
              <a:t>m man vet inte var man kan söka hjälp kan man prata med en vän, lärare eller någon som man tror på </a:t>
            </a:r>
          </a:p>
          <a:p>
            <a:r>
              <a:rPr lang="sv-SE" sz="2800" dirty="0"/>
              <a:t>Man kan också vara anonym då man ringer till olika organisationer som jobbar mot våld</a:t>
            </a:r>
            <a:endParaRPr lang="sv-FI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A06087-09B8-459F-904F-34BAF9E3D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422" y="2000739"/>
            <a:ext cx="3260723" cy="2998787"/>
          </a:xfrm>
        </p:spPr>
        <p:txBody>
          <a:bodyPr/>
          <a:lstStyle/>
          <a:p>
            <a:r>
              <a:rPr lang="sv-SE" dirty="0"/>
              <a:t>Stöd till </a:t>
            </a:r>
          </a:p>
          <a:p>
            <a:r>
              <a:rPr lang="sv-SE" dirty="0"/>
              <a:t>brottsoffer</a:t>
            </a:r>
            <a:endParaRPr lang="sv-FI" dirty="0"/>
          </a:p>
        </p:txBody>
      </p:sp>
      <p:pic>
        <p:nvPicPr>
          <p:cNvPr id="7170" name="Picture 2" descr="http://kuvapankki.papunet.net/api/thumb/158935.jpg">
            <a:extLst>
              <a:ext uri="{FF2B5EF4-FFF2-40B4-BE49-F238E27FC236}">
                <a16:creationId xmlns:a16="http://schemas.microsoft.com/office/drawing/2014/main" id="{563F4D18-E856-488A-9199-7C6720BA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815" y="697133"/>
            <a:ext cx="1779856" cy="177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C6B36ED9-53F9-422D-A673-0E96D0FEB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364566"/>
            <a:ext cx="6695831" cy="4796767"/>
          </a:xfrm>
        </p:spPr>
        <p:txBody>
          <a:bodyPr/>
          <a:lstStyle/>
          <a:p>
            <a:r>
              <a:rPr lang="sv-FI" sz="2800" dirty="0"/>
              <a:t>Våld mellan familjemedlemmar och andra som lever i ett nära förhållande och som ofta sker i hemmet. </a:t>
            </a:r>
          </a:p>
          <a:p>
            <a:r>
              <a:rPr lang="sv-FI" sz="2800" dirty="0"/>
              <a:t>Våld i nära relationer kan vara våld i parrelationer, våld i sällskapsförhållanden, vanvård av barn, hedersrelaterat våld samt våld mot äldre eller handikappade.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FA5DD8-92BC-4EAB-A2E5-98A3814988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812" y="2000739"/>
            <a:ext cx="2785403" cy="2998787"/>
          </a:xfrm>
        </p:spPr>
        <p:txBody>
          <a:bodyPr/>
          <a:lstStyle/>
          <a:p>
            <a:r>
              <a:rPr lang="sv-SE" dirty="0"/>
              <a:t>Vad avses med våld i nära relationer? </a:t>
            </a:r>
            <a:endParaRPr lang="sv-FI" dirty="0"/>
          </a:p>
        </p:txBody>
      </p:sp>
      <p:pic>
        <p:nvPicPr>
          <p:cNvPr id="1026" name="Picture 2" descr="http://kuvapankki.papunet.net/api/thumb/152742.jpg">
            <a:extLst>
              <a:ext uri="{FF2B5EF4-FFF2-40B4-BE49-F238E27FC236}">
                <a16:creationId xmlns:a16="http://schemas.microsoft.com/office/drawing/2014/main" id="{D40C5A3A-2551-47BF-9470-292A9F376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84" y="4999526"/>
            <a:ext cx="1290807" cy="12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0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657971" y="492369"/>
            <a:ext cx="6695831" cy="5908431"/>
          </a:xfrm>
        </p:spPr>
        <p:txBody>
          <a:bodyPr/>
          <a:lstStyle/>
          <a:p>
            <a:r>
              <a:rPr lang="sv-FI" sz="2400" dirty="0"/>
              <a:t>Våldet kan vara fysiskt (t.ex. slag, luggning, smisk, sparkar, knuffar, strypning), </a:t>
            </a:r>
          </a:p>
          <a:p>
            <a:r>
              <a:rPr lang="sv-FI" sz="2400" dirty="0"/>
              <a:t>Psykiskt (t.ex. hot om våld, skrämsel, fortgående nedvärdering och förnedring)</a:t>
            </a:r>
          </a:p>
          <a:p>
            <a:r>
              <a:rPr lang="sv-FI" sz="2400" dirty="0"/>
              <a:t>Sexuellt (t.ex. våldtäkt, tvång till könsumgänge eller olika former av sexuellt umgänge och incest).</a:t>
            </a:r>
          </a:p>
          <a:p>
            <a:r>
              <a:rPr lang="sv-FI" sz="2400" dirty="0"/>
              <a:t>Ekonomisk våld (t.ex. att hindra självständig användning av pengar, hindra deltagande i ekonomiska beslut eller tvinga en person att ge sina egna pengar till någon annan, hota med ekonomiskt våld eller utpressning)</a:t>
            </a:r>
          </a:p>
          <a:p>
            <a:pPr marL="0" indent="0">
              <a:buNone/>
            </a:pPr>
            <a:endParaRPr lang="sv-SE" sz="2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98474" y="2000739"/>
            <a:ext cx="2152357" cy="2998787"/>
          </a:xfrm>
        </p:spPr>
        <p:txBody>
          <a:bodyPr/>
          <a:lstStyle/>
          <a:p>
            <a:r>
              <a:rPr lang="sv-SE" dirty="0"/>
              <a:t>Olika former av våld</a:t>
            </a:r>
            <a:endParaRPr lang="sv-FI" dirty="0"/>
          </a:p>
        </p:txBody>
      </p:sp>
      <p:pic>
        <p:nvPicPr>
          <p:cNvPr id="2050" name="Picture 2" descr="http://kuvapankki.papunet.net/api/thumb/165453.jpg">
            <a:extLst>
              <a:ext uri="{FF2B5EF4-FFF2-40B4-BE49-F238E27FC236}">
                <a16:creationId xmlns:a16="http://schemas.microsoft.com/office/drawing/2014/main" id="{5B479320-F55C-4E30-82E9-107DB57C2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526" y="54483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BC2CBAC-CAC6-4E1D-9ECE-7E0DACD6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590842"/>
            <a:ext cx="6695831" cy="5570491"/>
          </a:xfrm>
        </p:spPr>
        <p:txBody>
          <a:bodyPr/>
          <a:lstStyle/>
          <a:p>
            <a:r>
              <a:rPr lang="sv-FI" sz="2400" dirty="0"/>
              <a:t>Förföljelse</a:t>
            </a:r>
            <a:r>
              <a:rPr lang="sv-FI" sz="2400" b="1" dirty="0"/>
              <a:t> </a:t>
            </a:r>
            <a:r>
              <a:rPr lang="sv-FI" sz="2400" dirty="0"/>
              <a:t>( t.ex. upprepad icke önskad kontakt, att sprida falsk information om en person, förstöra egendom, skrämma, följa, observera, att kapa och missbruka uppgifter om en person)</a:t>
            </a:r>
          </a:p>
          <a:p>
            <a:r>
              <a:rPr lang="sv-FI" sz="2400" dirty="0"/>
              <a:t>Illabehandling eller försummelse ( t.ex. att lämna ett barn, en äldre person eller en person med funktionsnedsättning utan vård, hjälp eller omsorg i situationer där personen är beroende av dessa, att skada en annan person med läkemedel, alkohol och andra droger, kemikalier eller lösningsmedel)</a:t>
            </a:r>
          </a:p>
          <a:p>
            <a:endParaRPr lang="sv-FI" sz="28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6B9F4D-2FC2-4A8F-8D19-8F7794608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093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727BF52-D701-4573-B37C-D98BE889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3699" y="815926"/>
            <a:ext cx="7260104" cy="5503590"/>
          </a:xfrm>
        </p:spPr>
        <p:txBody>
          <a:bodyPr/>
          <a:lstStyle/>
          <a:p>
            <a:r>
              <a:rPr lang="sv-FI" sz="2800" dirty="0"/>
              <a:t>Kulturellt eller religiöst våld: (t.ex. att tvinga på någon en religiös övertygelse, hota med våld eller utöva våld med hänvisning till religion eller kultur, såsom s.k. hedersvåld, hota med något med koppling till religionen)</a:t>
            </a:r>
          </a:p>
          <a:p>
            <a:endParaRPr lang="sv-FI" sz="2800" dirty="0"/>
          </a:p>
          <a:p>
            <a:endParaRPr lang="sv-FI" sz="28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062F33-D650-4A8C-9F38-CA908EC00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8" y="2141416"/>
            <a:ext cx="2320561" cy="2998787"/>
          </a:xfrm>
        </p:spPr>
        <p:txBody>
          <a:bodyPr/>
          <a:lstStyle/>
          <a:p>
            <a:endParaRPr lang="sv-FI" dirty="0"/>
          </a:p>
        </p:txBody>
      </p:sp>
      <p:pic>
        <p:nvPicPr>
          <p:cNvPr id="4098" name="Picture 2" descr="http://kuvapankki.papunet.net/api/thumb/153414.jpg">
            <a:extLst>
              <a:ext uri="{FF2B5EF4-FFF2-40B4-BE49-F238E27FC236}">
                <a16:creationId xmlns:a16="http://schemas.microsoft.com/office/drawing/2014/main" id="{514EA54D-D38E-4D77-BBD9-5871C661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166" y="3613565"/>
            <a:ext cx="1779856" cy="177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7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B94FBFA-19BF-4E45-9FE2-B44CB2ED6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174" y="1448972"/>
            <a:ext cx="6695831" cy="4529796"/>
          </a:xfrm>
        </p:spPr>
        <p:txBody>
          <a:bodyPr/>
          <a:lstStyle/>
          <a:p>
            <a:r>
              <a:rPr lang="sv-FI" sz="2400" dirty="0"/>
              <a:t>Mycket allvarliga psykiska och fysiska skador</a:t>
            </a:r>
          </a:p>
          <a:p>
            <a:r>
              <a:rPr lang="sv-SE" sz="2400" dirty="0"/>
              <a:t>S</a:t>
            </a:r>
            <a:r>
              <a:rPr lang="sv-FI" sz="2400" dirty="0"/>
              <a:t>törningar i utvecklingen</a:t>
            </a:r>
          </a:p>
          <a:p>
            <a:r>
              <a:rPr lang="sv-FI" sz="2400" dirty="0"/>
              <a:t>Grundläggande behoven inte tillgodoses </a:t>
            </a:r>
          </a:p>
          <a:p>
            <a:r>
              <a:rPr lang="sv-FI" sz="2400" dirty="0"/>
              <a:t>Döden</a:t>
            </a:r>
          </a:p>
          <a:p>
            <a:r>
              <a:rPr lang="sv-FI" sz="2400" dirty="0"/>
              <a:t>Våld påverkar ofta de sociala relationer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F70473-B919-4CF2-98BF-BD2E96F1D3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813" y="2000739"/>
            <a:ext cx="3052690" cy="2998787"/>
          </a:xfrm>
        </p:spPr>
        <p:txBody>
          <a:bodyPr/>
          <a:lstStyle/>
          <a:p>
            <a:r>
              <a:rPr lang="sv-SE" dirty="0"/>
              <a:t>Konsekvenser av våld</a:t>
            </a:r>
            <a:endParaRPr lang="sv-FI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84BAB74-9777-421D-933B-6405CAB75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2" y="4586784"/>
            <a:ext cx="1812244" cy="181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16B3DAF-26B4-49BB-9987-E8708972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787791"/>
            <a:ext cx="6695831" cy="5373542"/>
          </a:xfrm>
        </p:spPr>
        <p:txBody>
          <a:bodyPr/>
          <a:lstStyle/>
          <a:p>
            <a:r>
              <a:rPr lang="sv-FI" sz="2400" dirty="0"/>
              <a:t>Barn blir  tvungna att lida på grund av våld i nära relationer trots att våldet inte direkt riktar sig mot dem</a:t>
            </a:r>
          </a:p>
          <a:p>
            <a:r>
              <a:rPr lang="sv-FI" sz="2400" dirty="0"/>
              <a:t>Att bevittna våld mellan familjemedlemmar är för barn lika skadligt som att själv vara föremål för våldet</a:t>
            </a:r>
          </a:p>
          <a:p>
            <a:r>
              <a:rPr lang="sv-FI" sz="2400" dirty="0"/>
              <a:t>Våld i nära relationer händer inte bara en gång</a:t>
            </a:r>
          </a:p>
          <a:p>
            <a:r>
              <a:rPr lang="sv-FI" sz="2400" dirty="0"/>
              <a:t>Om man inte ingriper i våld i nära relationer, kan våldet upprepas, öka och bli allvarligare</a:t>
            </a:r>
          </a:p>
          <a:p>
            <a:endParaRPr lang="sv-FI" sz="2400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0912B1-07E5-4F9F-A462-685D34DDF1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FAD9D7B8-5AC9-4B8E-A8AA-E8C22E20A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93" y="2343718"/>
            <a:ext cx="3267708" cy="21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8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BA87806-BBA5-4544-A26D-3C52610C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1252025"/>
            <a:ext cx="6695831" cy="4909308"/>
          </a:xfrm>
        </p:spPr>
        <p:txBody>
          <a:bodyPr/>
          <a:lstStyle/>
          <a:p>
            <a:r>
              <a:rPr lang="sv-FI" sz="2400" dirty="0"/>
              <a:t>Det första steget för att bryta sig loss från den onda cirkeln av våld är att tala och söka hjälp </a:t>
            </a:r>
          </a:p>
          <a:p>
            <a:r>
              <a:rPr lang="sv-FI" sz="2400" dirty="0"/>
              <a:t>Att berätta om sina erfarenheter hjälper att ta sig ur en situation som känns hopplös</a:t>
            </a:r>
          </a:p>
          <a:p>
            <a:r>
              <a:rPr lang="sv-FI" sz="2400" dirty="0"/>
              <a:t>Om du är rädd eller på din vakt hemma, i parrelationen eller i sällskap av dina närstående, sök hjälp i tid och vänta inte för länge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2F369F-949B-4F16-9FC4-CCE1636AA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5122" name="Picture 2" descr="http://kuvapankki.papunet.net/api/thumb/156299.jpg">
            <a:extLst>
              <a:ext uri="{FF2B5EF4-FFF2-40B4-BE49-F238E27FC236}">
                <a16:creationId xmlns:a16="http://schemas.microsoft.com/office/drawing/2014/main" id="{E78C3498-ED4F-4303-A0F8-2DB0C5B7E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332" y="4987288"/>
            <a:ext cx="1309470" cy="130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94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49C1495-E382-4BB7-9E19-2BEECB84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71" y="393895"/>
            <a:ext cx="6695831" cy="6246056"/>
          </a:xfrm>
        </p:spPr>
        <p:txBody>
          <a:bodyPr/>
          <a:lstStyle/>
          <a:p>
            <a:r>
              <a:rPr lang="sv-FI" sz="2800" dirty="0">
                <a:hlinkClick r:id="rId2"/>
              </a:rPr>
              <a:t>https://www.riku.fi/sv/</a:t>
            </a:r>
            <a:r>
              <a:rPr lang="sv-FI" sz="2800" dirty="0"/>
              <a:t>   ( </a:t>
            </a:r>
            <a:r>
              <a:rPr lang="sv-FI" sz="2400" dirty="0"/>
              <a:t>Brottsofferjouren 116 006 betjänar på svenska mån-fre kl. 12-14, öppen på finska måndag till fredag ​​kl. 9-20, det går också att ringa på engelska)</a:t>
            </a:r>
          </a:p>
          <a:p>
            <a:r>
              <a:rPr lang="sv-SE" sz="2400" b="1" dirty="0"/>
              <a:t>112 polisen</a:t>
            </a:r>
          </a:p>
          <a:p>
            <a:r>
              <a:rPr lang="sv-FI" sz="2400" dirty="0">
                <a:hlinkClick r:id="rId3"/>
              </a:rPr>
              <a:t>https://nollalinja.fi/sv/material/</a:t>
            </a:r>
            <a:r>
              <a:rPr lang="sv-FI" sz="2400" dirty="0"/>
              <a:t>  ( Nollinjen mot våld i nära relationer och våld mot kvinnor 080 005 005, det är grattis att ringa, finns på svenska, finska och engelska )</a:t>
            </a:r>
          </a:p>
          <a:p>
            <a:r>
              <a:rPr lang="sv-FI" sz="2400" dirty="0">
                <a:hlinkClick r:id="rId4"/>
              </a:rPr>
              <a:t>https://naistenlinja.fi/pa-svenska/</a:t>
            </a:r>
            <a:r>
              <a:rPr lang="sv-FI" sz="2400" dirty="0"/>
              <a:t>   (kvinnolinjen, 0800 02400, finns på svenska, finska och engelska)</a:t>
            </a:r>
          </a:p>
          <a:p>
            <a:endParaRPr lang="sv-FI" sz="2400" dirty="0"/>
          </a:p>
          <a:p>
            <a:endParaRPr lang="sv-FI" sz="2400" dirty="0"/>
          </a:p>
          <a:p>
            <a:endParaRPr lang="sv-FI" dirty="0"/>
          </a:p>
          <a:p>
            <a:endParaRPr lang="sv-FI" dirty="0"/>
          </a:p>
          <a:p>
            <a:endParaRPr lang="sv-FI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E0122C-3775-471E-A25F-94B7B3A4D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812" y="2000739"/>
            <a:ext cx="3387333" cy="2998787"/>
          </a:xfrm>
        </p:spPr>
        <p:txBody>
          <a:bodyPr/>
          <a:lstStyle/>
          <a:p>
            <a:r>
              <a:rPr lang="sv-SE" dirty="0"/>
              <a:t>Var söka hjälp?</a:t>
            </a:r>
            <a:endParaRPr lang="sv-FI" dirty="0"/>
          </a:p>
        </p:txBody>
      </p:sp>
      <p:pic>
        <p:nvPicPr>
          <p:cNvPr id="6146" name="Picture 2" descr="http://kuvapankki.papunet.net/api/thumb/156299.jpg">
            <a:extLst>
              <a:ext uri="{FF2B5EF4-FFF2-40B4-BE49-F238E27FC236}">
                <a16:creationId xmlns:a16="http://schemas.microsoft.com/office/drawing/2014/main" id="{AE065C32-3964-4CBF-BF8A-4358FB96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641" y="2000739"/>
            <a:ext cx="1102652" cy="11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7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lkhälsan2017">
      <a:dk1>
        <a:sysClr val="windowText" lastClr="000000"/>
      </a:dk1>
      <a:lt1>
        <a:sysClr val="window" lastClr="FFFFFF"/>
      </a:lt1>
      <a:dk2>
        <a:srgbClr val="343434"/>
      </a:dk2>
      <a:lt2>
        <a:srgbClr val="EEDFD0"/>
      </a:lt2>
      <a:accent1>
        <a:srgbClr val="E22D71"/>
      </a:accent1>
      <a:accent2>
        <a:srgbClr val="004A88"/>
      </a:accent2>
      <a:accent3>
        <a:srgbClr val="483122"/>
      </a:accent3>
      <a:accent4>
        <a:srgbClr val="CE7125"/>
      </a:accent4>
      <a:accent5>
        <a:srgbClr val="FFC12C"/>
      </a:accent5>
      <a:accent6>
        <a:srgbClr val="798F2C"/>
      </a:accent6>
      <a:hlink>
        <a:srgbClr val="004A88"/>
      </a:hlink>
      <a:folHlink>
        <a:srgbClr val="343434"/>
      </a:folHlink>
    </a:clrScheme>
    <a:fontScheme name="Folkhälsan 2017">
      <a:majorFont>
        <a:latin typeface="Roboto Black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PowerPointmall_beta" id="{E277F1B3-C186-4C86-AD4D-24A0E78F7DA6}" vid="{82A2922E-E0B9-460F-BE18-B07B478F59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FhPowerPointmall_beta(2)</Template>
  <TotalTime>0</TotalTime>
  <Words>515</Words>
  <Application>Microsoft Office PowerPoint</Application>
  <PresentationFormat>Bredbild</PresentationFormat>
  <Paragraphs>41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Calibri</vt:lpstr>
      <vt:lpstr>Roboto Black</vt:lpstr>
      <vt:lpstr>Georgia</vt:lpstr>
      <vt:lpstr>Roboto Medium</vt:lpstr>
      <vt:lpstr>CillaFHscript</vt:lpstr>
      <vt:lpstr>Roboto Light</vt:lpstr>
      <vt:lpstr>Arial</vt:lpstr>
      <vt:lpstr>Office Theme</vt:lpstr>
      <vt:lpstr>Våld i nära relationer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2018-03-27T06:48:59Z</dcterms:created>
  <dcterms:modified xsi:type="dcterms:W3CDTF">2022-05-19T11:17:15Z</dcterms:modified>
</cp:coreProperties>
</file>