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25"/>
  </p:notesMasterIdLst>
  <p:sldIdLst>
    <p:sldId id="256" r:id="rId2"/>
    <p:sldId id="296" r:id="rId3"/>
    <p:sldId id="313" r:id="rId4"/>
    <p:sldId id="323" r:id="rId5"/>
    <p:sldId id="316" r:id="rId6"/>
    <p:sldId id="317" r:id="rId7"/>
    <p:sldId id="318" r:id="rId8"/>
    <p:sldId id="319" r:id="rId9"/>
    <p:sldId id="321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</p:sldIdLst>
  <p:sldSz cx="12192000" cy="6858000"/>
  <p:notesSz cx="6797675" cy="9928225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illaFHscript" pitchFamily="2" charset="-128"/>
      <p:regular r:id="rId30"/>
    </p:embeddedFont>
    <p:embeddedFont>
      <p:font typeface="Georgia" panose="02040502050405020303" pitchFamily="18" charset="0"/>
      <p:regular r:id="rId31"/>
      <p:bold r:id="rId32"/>
      <p:italic r:id="rId33"/>
      <p:boldItalic r:id="rId34"/>
    </p:embeddedFont>
    <p:embeddedFont>
      <p:font typeface="Roboto Black" pitchFamily="2" charset="0"/>
      <p:bold r:id="rId35"/>
      <p:boldItalic r:id="rId36"/>
    </p:embeddedFont>
    <p:embeddedFont>
      <p:font typeface="Roboto Light" pitchFamily="2" charset="0"/>
      <p:regular r:id="rId37"/>
      <p:bold r:id="rId38"/>
      <p:italic r:id="rId39"/>
      <p:boldItalic r:id="rId40"/>
    </p:embeddedFont>
    <p:embeddedFont>
      <p:font typeface="Roboto Medium" pitchFamily="2" charset="0"/>
      <p:regular r:id="rId41"/>
      <p:bold r:id="rId42"/>
      <p:italic r:id="rId43"/>
      <p:boldItalic r:id="rId44"/>
    </p:embeddedFont>
  </p:embeddedFontLst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2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343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32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2D803-7644-4CC1-85FF-BEEC9980E3D7}" type="datetimeFigureOut">
              <a:rPr lang="sv-FI" smtClean="0"/>
              <a:t>19-05-2022</a:t>
            </a:fld>
            <a:endParaRPr lang="sv-FI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6A15-D5A9-4BEC-97B6-91CF0A09D7BD}" type="slidenum">
              <a:rPr lang="sv-FI" smtClean="0"/>
              <a:t>‹#›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669371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3219451" y="0"/>
            <a:ext cx="897255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4793" y="2274398"/>
            <a:ext cx="8009907" cy="1250579"/>
          </a:xfrm>
        </p:spPr>
        <p:txBody>
          <a:bodyPr lIns="0" rIns="0" anchor="t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4793" y="3602038"/>
            <a:ext cx="8009907" cy="1655762"/>
          </a:xfrm>
        </p:spPr>
        <p:txBody>
          <a:bodyPr lIns="0" rIns="0" bIns="0"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667253" y="294633"/>
            <a:ext cx="2855913" cy="1685132"/>
          </a:xfrm>
        </p:spPr>
        <p:txBody>
          <a:bodyPr lIns="0" rIns="0">
            <a:normAutofit/>
          </a:bodyPr>
          <a:lstStyle>
            <a:lvl1pPr marL="0" indent="0">
              <a:lnSpc>
                <a:spcPts val="1700"/>
              </a:lnSpc>
              <a:buFontTx/>
              <a:buNone/>
              <a:defRPr sz="160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>
              <a:buFontTx/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2pPr>
            <a:lvl3pPr marL="914377" indent="0">
              <a:buFontTx/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371566" indent="0">
              <a:buFontTx/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828754" indent="0">
              <a:buFontTx/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innehåll</a:t>
            </a:r>
            <a:endParaRPr lang="en-US" dirty="0"/>
          </a:p>
        </p:txBody>
      </p:sp>
      <p:sp>
        <p:nvSpPr>
          <p:cNvPr id="7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767817"/>
            <a:ext cx="3219451" cy="6090183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1863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H="1">
            <a:off x="0" y="0"/>
            <a:ext cx="322483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054" y="1156392"/>
            <a:ext cx="1814841" cy="227260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längre</a:t>
            </a:r>
            <a:r>
              <a:rPr lang="en-US" dirty="0"/>
              <a:t> </a:t>
            </a:r>
            <a:r>
              <a:rPr lang="en-US" dirty="0" err="1"/>
              <a:t>rubrik</a:t>
            </a:r>
            <a:endParaRPr lang="sv-FI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224213" y="0"/>
            <a:ext cx="8967787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294632"/>
            <a:ext cx="2170119" cy="2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420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19450" y="0"/>
            <a:ext cx="90725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971" y="2000739"/>
            <a:ext cx="6866261" cy="4160594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57971" y="656135"/>
            <a:ext cx="6866261" cy="1039808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6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774303"/>
            <a:ext cx="3219451" cy="6083697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020234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7254"/>
            <a:ext cx="12292048" cy="34307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 dirty="0"/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1258637" y="2000739"/>
            <a:ext cx="2156561" cy="321343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4237" y="656135"/>
            <a:ext cx="6866261" cy="1039808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3766415" y="2000738"/>
            <a:ext cx="2156561" cy="321343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6274193" y="2000738"/>
            <a:ext cx="2156561" cy="321343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781971" y="2000737"/>
            <a:ext cx="2156561" cy="321343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9153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0"/>
            <a:ext cx="321945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tIns="0" bIns="0"/>
          <a:lstStyle/>
          <a:p>
            <a:r>
              <a:rPr lang="en-US"/>
              <a:t>Click to edit Master title style</a:t>
            </a:r>
            <a:endParaRPr lang="sv-F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294632"/>
            <a:ext cx="2170119" cy="23292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36707" y="2000739"/>
            <a:ext cx="3119438" cy="2998787"/>
          </a:xfrm>
        </p:spPr>
        <p:txBody>
          <a:bodyPr/>
          <a:lstStyle>
            <a:lvl1pPr marL="0" indent="0">
              <a:buNone/>
              <a:defRPr sz="4400">
                <a:solidFill>
                  <a:schemeClr val="accent1"/>
                </a:solidFill>
                <a:latin typeface="CillaFHscript" pitchFamily="2" charset="-128"/>
                <a:ea typeface="CillaFHscript" pitchFamily="2" charset="-128"/>
                <a:cs typeface="CillaFHscript" pitchFamily="2" charset="-128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5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943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511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29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2891" y="1709742"/>
            <a:ext cx="10081847" cy="2852737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CillaFHscript" pitchFamily="2" charset="-128"/>
                <a:ea typeface="CillaFHscript" pitchFamily="2" charset="-128"/>
                <a:cs typeface="CillaFHscript" pitchFamily="2" charset="-128"/>
              </a:defRPr>
            </a:lvl1pPr>
          </a:lstStyle>
          <a:p>
            <a:r>
              <a:rPr lang="en-US" dirty="0"/>
              <a:t>Cilla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17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H="1">
            <a:off x="0" y="0"/>
            <a:ext cx="322483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054" y="1156392"/>
            <a:ext cx="3251841" cy="227260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längre</a:t>
            </a:r>
            <a:r>
              <a:rPr lang="en-US" dirty="0"/>
              <a:t> </a:t>
            </a:r>
            <a:r>
              <a:rPr lang="en-US" dirty="0" err="1"/>
              <a:t>rubrik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7070" y="1156392"/>
            <a:ext cx="6140182" cy="4873625"/>
          </a:xfrm>
        </p:spPr>
        <p:txBody>
          <a:bodyPr wrap="square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294632"/>
            <a:ext cx="2170119" cy="2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98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7971" y="656135"/>
            <a:ext cx="6695831" cy="1039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7971" y="2000739"/>
            <a:ext cx="6695831" cy="41605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294632"/>
            <a:ext cx="2170119" cy="2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0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63" r:id="rId6"/>
    <p:sldLayoutId id="2147483664" r:id="rId7"/>
    <p:sldLayoutId id="2147483665" r:id="rId8"/>
    <p:sldLayoutId id="2147483656" r:id="rId9"/>
    <p:sldLayoutId id="2147483662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ts val="384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4793" y="2178421"/>
            <a:ext cx="8009907" cy="1250579"/>
          </a:xfrm>
        </p:spPr>
        <p:txBody>
          <a:bodyPr>
            <a:noAutofit/>
          </a:bodyPr>
          <a:lstStyle/>
          <a:p>
            <a:r>
              <a:rPr lang="sv-SE" sz="4000" b="0" dirty="0">
                <a:latin typeface="+mj-lt"/>
                <a:ea typeface="Roboto Black" panose="02000000000000000000" pitchFamily="2" charset="0"/>
                <a:cs typeface="CillaFHscript" pitchFamily="2" charset="-128"/>
              </a:rPr>
              <a:t>Skolan i Finland </a:t>
            </a:r>
            <a:endParaRPr lang="sv-FI" sz="4000" b="0" dirty="0">
              <a:latin typeface="+mj-lt"/>
              <a:ea typeface="Roboto Black" panose="02000000000000000000" pitchFamily="2" charset="0"/>
              <a:cs typeface="CillaFHscript" pitchFamily="2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4793" y="3819610"/>
            <a:ext cx="8009907" cy="1438190"/>
          </a:xfrm>
        </p:spPr>
        <p:txBody>
          <a:bodyPr>
            <a:normAutofit/>
          </a:bodyPr>
          <a:lstStyle/>
          <a:p>
            <a:endParaRPr lang="sv-FI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sv-FI" sz="1800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4" r="18704"/>
          <a:stretch>
            <a:fillRect/>
          </a:stretch>
        </p:blipFill>
        <p:spPr>
          <a:xfrm>
            <a:off x="0" y="0"/>
            <a:ext cx="3219450" cy="6858000"/>
          </a:xfrm>
        </p:spPr>
      </p:pic>
    </p:spTree>
    <p:extLst>
      <p:ext uri="{BB962C8B-B14F-4D97-AF65-F5344CB8AC3E}">
        <p14:creationId xmlns:p14="http://schemas.microsoft.com/office/powerpoint/2010/main" val="1010412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02B060E-596D-46D4-843C-5F5604377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365760"/>
            <a:ext cx="6695831" cy="5795573"/>
          </a:xfrm>
        </p:spPr>
        <p:txBody>
          <a:bodyPr/>
          <a:lstStyle/>
          <a:p>
            <a:r>
              <a:rPr lang="sv-SE" sz="2800" dirty="0"/>
              <a:t>Yrkesutbildningen utbildar yrkesfolk för olika branscher</a:t>
            </a:r>
          </a:p>
          <a:p>
            <a:r>
              <a:rPr lang="sv-SE" sz="2800" dirty="0"/>
              <a:t>Yrkesutbildningen innehåller både teori och praktik</a:t>
            </a:r>
          </a:p>
          <a:p>
            <a:r>
              <a:rPr lang="sv-SE" sz="2800" dirty="0"/>
              <a:t>Både unga och vuxna kan studera </a:t>
            </a:r>
          </a:p>
          <a:p>
            <a:r>
              <a:rPr lang="sv-SE" sz="2800" dirty="0"/>
              <a:t>Yrkesstudier kan vara i yrkesskolor, vuxenutbildningscentrum med yrkesutbildning och högskolor</a:t>
            </a:r>
          </a:p>
          <a:p>
            <a:r>
              <a:rPr lang="sv-SE" sz="2800" dirty="0"/>
              <a:t>Specialyrkesskolor och yrkesinriktad specialundervisning för personer som behöver stöd i studierna</a:t>
            </a:r>
          </a:p>
          <a:p>
            <a:endParaRPr lang="sv-SE" dirty="0"/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18043C8-A9D4-4F91-818E-32C847AD9D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Yrkesutbildning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313576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53CDF6DC-A37C-47C3-8F45-DC31C9739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886265"/>
            <a:ext cx="6695831" cy="5275068"/>
          </a:xfrm>
        </p:spPr>
        <p:txBody>
          <a:bodyPr/>
          <a:lstStyle/>
          <a:p>
            <a:r>
              <a:rPr lang="sv-SE" sz="2800" dirty="0"/>
              <a:t>Grundexamen</a:t>
            </a:r>
          </a:p>
          <a:p>
            <a:r>
              <a:rPr lang="sv-SE" sz="2800" dirty="0"/>
              <a:t>Yrkesexamen</a:t>
            </a:r>
          </a:p>
          <a:p>
            <a:r>
              <a:rPr lang="sv-SE" sz="2800" dirty="0"/>
              <a:t>Specialyrkesexamen</a:t>
            </a:r>
          </a:p>
          <a:p>
            <a:pPr marL="0" indent="0">
              <a:buNone/>
            </a:pPr>
            <a:r>
              <a:rPr lang="sv-SE" sz="2800" dirty="0"/>
              <a:t>De kan avläggas som grundutbildning, fristående examen eller läroavtalsutbildning</a:t>
            </a:r>
          </a:p>
          <a:p>
            <a:pPr marL="0" indent="0">
              <a:buNone/>
            </a:pPr>
            <a:r>
              <a:rPr lang="sv-SE" sz="2800" dirty="0"/>
              <a:t>Fristående examen är för vuxna och betyder att kunnande visas i arbetslivet</a:t>
            </a:r>
          </a:p>
          <a:p>
            <a:pPr marL="0" indent="0">
              <a:buNone/>
            </a:pPr>
            <a:r>
              <a:rPr lang="sv-SE" sz="2800" dirty="0"/>
              <a:t>Läroavtalsutbildning betyder studier på en arbetsplats ett arbetsförhållande </a:t>
            </a:r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56C5A5B-7157-423B-A6C8-430D84A24A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Olika yrkesexamina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291727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B6CD31A0-8447-4B4C-9114-8F8734568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717452"/>
            <a:ext cx="6695831" cy="5781822"/>
          </a:xfrm>
        </p:spPr>
        <p:txBody>
          <a:bodyPr/>
          <a:lstStyle/>
          <a:p>
            <a:r>
              <a:rPr lang="sv-SE" sz="2800" dirty="0"/>
              <a:t>För personer som inte har kunskaper i det aktuella yrket (2-3 år)</a:t>
            </a:r>
          </a:p>
          <a:p>
            <a:pPr marL="0" indent="0">
              <a:buNone/>
            </a:pPr>
            <a:r>
              <a:rPr lang="sv-SE" sz="2800" dirty="0"/>
              <a:t> - humanism och pedagogik</a:t>
            </a:r>
          </a:p>
          <a:p>
            <a:pPr marL="0" indent="0">
              <a:buNone/>
            </a:pPr>
            <a:r>
              <a:rPr lang="sv-SE" sz="2800" dirty="0"/>
              <a:t> - kultur</a:t>
            </a:r>
          </a:p>
          <a:p>
            <a:pPr marL="0" indent="0">
              <a:buNone/>
            </a:pPr>
            <a:r>
              <a:rPr lang="sv-SE" sz="2800" dirty="0"/>
              <a:t> - naturvetenskaper</a:t>
            </a:r>
          </a:p>
          <a:p>
            <a:pPr marL="0" indent="0">
              <a:buNone/>
            </a:pPr>
            <a:r>
              <a:rPr lang="sv-SE" sz="2800" dirty="0"/>
              <a:t> - teknik och kommunikation</a:t>
            </a:r>
          </a:p>
          <a:p>
            <a:pPr marL="0" indent="0">
              <a:buNone/>
            </a:pPr>
            <a:r>
              <a:rPr lang="sv-SE" sz="2800" dirty="0"/>
              <a:t> - naturbruk och miljö</a:t>
            </a:r>
          </a:p>
          <a:p>
            <a:pPr marL="0" indent="0">
              <a:buNone/>
            </a:pPr>
            <a:r>
              <a:rPr lang="sv-SE" sz="2800" dirty="0"/>
              <a:t> - socialvård, hälsa och idrott</a:t>
            </a:r>
          </a:p>
          <a:p>
            <a:pPr marL="0" indent="0">
              <a:buNone/>
            </a:pPr>
            <a:r>
              <a:rPr lang="sv-SE" sz="2800" dirty="0"/>
              <a:t> - turism, kosthåll och ekonomi</a:t>
            </a:r>
          </a:p>
          <a:p>
            <a:pPr marL="0" indent="0">
              <a:buNone/>
            </a:pPr>
            <a:endParaRPr lang="sv-SE" sz="2800" dirty="0"/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329B0C5-ABB4-4A80-BE87-D1B506382B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En yrkesinriktad grundexamen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272568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A8A567F0-A9C7-44D4-966C-AA7CB08DC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703384"/>
            <a:ext cx="6695831" cy="6049107"/>
          </a:xfrm>
        </p:spPr>
        <p:txBody>
          <a:bodyPr/>
          <a:lstStyle/>
          <a:p>
            <a:r>
              <a:rPr lang="sv-SE" sz="2800" dirty="0"/>
              <a:t>För personer som redan har kunskaper i det aktuella yrket (erfarenhet) och som vill utveckla sina färdigheter</a:t>
            </a:r>
          </a:p>
          <a:p>
            <a:r>
              <a:rPr lang="sv-SE" sz="2800" dirty="0"/>
              <a:t>Examen ska avläggas endast med yrkesprov utan att delta i undervisningen </a:t>
            </a:r>
          </a:p>
          <a:p>
            <a:r>
              <a:rPr lang="sv-SE" sz="2800" dirty="0"/>
              <a:t>Med yrkesexamen visar en person att hen har den yrkesskicklighet  </a:t>
            </a:r>
          </a:p>
          <a:p>
            <a:r>
              <a:rPr lang="sv-SE" sz="2800" dirty="0"/>
              <a:t>Specialyrkesexamen visa att personen klarar de mest krävande uppgifterna i branschen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04D972A-9180-4556-9227-EFBE06111E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000739"/>
            <a:ext cx="3556145" cy="2998787"/>
          </a:xfrm>
        </p:spPr>
        <p:txBody>
          <a:bodyPr/>
          <a:lstStyle/>
          <a:p>
            <a:r>
              <a:rPr lang="sv-SE" dirty="0"/>
              <a:t>Yrkesexamen och specialyrkesexamen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560817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610A24F-831E-49BB-BC05-99458081E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956603"/>
            <a:ext cx="6695831" cy="5204730"/>
          </a:xfrm>
        </p:spPr>
        <p:txBody>
          <a:bodyPr/>
          <a:lstStyle/>
          <a:p>
            <a:r>
              <a:rPr lang="sv-SE" sz="2800" dirty="0"/>
              <a:t>Läroavtal studier – eleven studerar sig till ett yrke på sitt arbetsplats (arbetsavtal och lön)</a:t>
            </a:r>
          </a:p>
          <a:p>
            <a:r>
              <a:rPr lang="sv-SE" sz="2800" dirty="0"/>
              <a:t>Valma-utbildning – är en förberedelse för yrkesutbildning, 6-8 månader, grattis utbildning</a:t>
            </a:r>
          </a:p>
          <a:p>
            <a:r>
              <a:rPr lang="sv-SE" sz="2800" dirty="0"/>
              <a:t>Söks via studieinfo.fi eller direkt via skolans webbsidor </a:t>
            </a:r>
          </a:p>
          <a:p>
            <a:r>
              <a:rPr lang="sv-SE" sz="2800" dirty="0"/>
              <a:t>Ev. inträdesprov t.ex. intervju </a:t>
            </a:r>
            <a:endParaRPr lang="sv-FI" sz="2800" dirty="0"/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FF2205-3104-4B91-8698-80AF0F76D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803558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F728EC7-09C1-4F96-B49E-B8389E111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844062"/>
            <a:ext cx="6695831" cy="5317271"/>
          </a:xfrm>
        </p:spPr>
        <p:txBody>
          <a:bodyPr/>
          <a:lstStyle/>
          <a:p>
            <a:r>
              <a:rPr lang="sv-SE" sz="2800" dirty="0"/>
              <a:t>I Finland indelas högskolorna i yrkeshögskolor och universitet</a:t>
            </a:r>
          </a:p>
          <a:p>
            <a:r>
              <a:rPr lang="sv-SE" sz="2800" dirty="0"/>
              <a:t>Yrkeshögskolor för höga kompetenskrav i arbetslivet, mer praktiska studier </a:t>
            </a:r>
          </a:p>
          <a:p>
            <a:r>
              <a:rPr lang="sv-SE" sz="2800" dirty="0"/>
              <a:t>Universitet grundar sig på högklassig vetenskaplig forskning, mer teoretiska studier</a:t>
            </a:r>
          </a:p>
          <a:p>
            <a:r>
              <a:rPr lang="sv-SE" sz="2800" dirty="0"/>
              <a:t>Ingen studieavgift för studerande som bor i Finland</a:t>
            </a:r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94873C-68B6-43F4-B458-47895B69A1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Högskolor</a:t>
            </a:r>
          </a:p>
          <a:p>
            <a:r>
              <a:rPr lang="sv-SE" dirty="0"/>
              <a:t>Yrkeshögskolor</a:t>
            </a:r>
          </a:p>
          <a:p>
            <a:r>
              <a:rPr lang="sv-SE" dirty="0"/>
              <a:t>Universitet</a:t>
            </a:r>
          </a:p>
          <a:p>
            <a:r>
              <a:rPr lang="sv-SE" dirty="0"/>
              <a:t>Öppna yrkeshögskola </a:t>
            </a:r>
          </a:p>
          <a:p>
            <a:r>
              <a:rPr lang="sv-SE" dirty="0"/>
              <a:t>och universitet</a:t>
            </a:r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354422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A3C0170F-86E6-4580-A0FD-FBEE820B1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242" y="717451"/>
            <a:ext cx="6695831" cy="5655213"/>
          </a:xfrm>
        </p:spPr>
        <p:txBody>
          <a:bodyPr/>
          <a:lstStyle/>
          <a:p>
            <a:r>
              <a:rPr lang="sv-SE" sz="2800" dirty="0"/>
              <a:t>Erbjuder utbildning inom samma områden som yrkesläroanstalterna</a:t>
            </a:r>
          </a:p>
          <a:p>
            <a:r>
              <a:rPr lang="sv-SE" sz="2800" dirty="0"/>
              <a:t>Studierna ca.3-4,5 år</a:t>
            </a:r>
          </a:p>
          <a:p>
            <a:r>
              <a:rPr lang="sv-SE" sz="2800" dirty="0"/>
              <a:t>Lärdomsprov – eleven fördjupar sig i ett specialområde och visar att hen kan tillämpa de kunskaper och färdigheter gen inhämtat</a:t>
            </a:r>
          </a:p>
          <a:p>
            <a:r>
              <a:rPr lang="sv-SE" sz="2800" dirty="0"/>
              <a:t>Inom visa områden kan man också avlägga en högre yrkeshögskoleexamen som kräver ännu 1-1,5 års studier</a:t>
            </a:r>
          </a:p>
          <a:p>
            <a:pPr marL="0" indent="0">
              <a:buNone/>
            </a:pPr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10C20B9-51D2-4E6C-9176-0311D3056A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Yrkeshögskolor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557635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E0CE5D1F-AF6F-4AAE-8BFD-FC57D9641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225083"/>
            <a:ext cx="6695831" cy="6330462"/>
          </a:xfrm>
        </p:spPr>
        <p:txBody>
          <a:bodyPr/>
          <a:lstStyle/>
          <a:p>
            <a:r>
              <a:rPr lang="sv-SE" sz="2400" dirty="0"/>
              <a:t>Vid, universitet kan man avlägga examina inom 15 olika områden av vilka största är humanism, naturvetenskap och teknik</a:t>
            </a:r>
          </a:p>
          <a:p>
            <a:r>
              <a:rPr lang="sv-SE" sz="2400" dirty="0"/>
              <a:t>Först avläggs en lägre högskoleexamen, kandidatexamen. Det tar vanligen ca. 3 år</a:t>
            </a:r>
          </a:p>
          <a:p>
            <a:r>
              <a:rPr lang="sv-SE" sz="2400" dirty="0"/>
              <a:t>Efter det kan man fortsätta studera och avlägga magisterexamen, ca 2 år</a:t>
            </a:r>
          </a:p>
          <a:p>
            <a:r>
              <a:rPr lang="sv-SE" sz="2400" dirty="0"/>
              <a:t>Universitetsstudier är grattis för alla som permanent bor i Finland</a:t>
            </a:r>
          </a:p>
          <a:p>
            <a:r>
              <a:rPr lang="sv-SE" sz="2400" dirty="0"/>
              <a:t>Den som är intresserad av vetenskaplig forskning kan efter magisterexamen ansöka om att få  avlägga licentiat eller doktorsexamen</a:t>
            </a:r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E83B94-C57A-4CEB-9F4B-F4861201DD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Universitet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481065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170DB12-0D03-4F77-BDB6-0745C8B38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211" y="323556"/>
            <a:ext cx="6695831" cy="6534443"/>
          </a:xfrm>
        </p:spPr>
        <p:txBody>
          <a:bodyPr/>
          <a:lstStyle/>
          <a:p>
            <a:pPr marL="0" indent="0">
              <a:buNone/>
            </a:pPr>
            <a:r>
              <a:rPr lang="sv-SE" sz="2800" dirty="0"/>
              <a:t>Öppen yrkeshögskola finns vid varje yrkeshögskola och vid universitet</a:t>
            </a:r>
          </a:p>
          <a:p>
            <a:pPr marL="0" indent="0">
              <a:buNone/>
            </a:pPr>
            <a:r>
              <a:rPr lang="sv-SE" sz="2800" dirty="0"/>
              <a:t>Alla kan studera vid den och ingen inträdesprov behövs</a:t>
            </a:r>
          </a:p>
          <a:p>
            <a:pPr marL="0" indent="0">
              <a:buNone/>
            </a:pPr>
            <a:r>
              <a:rPr lang="sv-SE" sz="2800" dirty="0"/>
              <a:t>Man kan läsa bara enstaka kurser eller större helheter</a:t>
            </a:r>
          </a:p>
          <a:p>
            <a:pPr marL="0" indent="0">
              <a:buNone/>
            </a:pPr>
            <a:r>
              <a:rPr lang="sv-SE" sz="2800" dirty="0"/>
              <a:t>Studierna kostar och priset beror på hur många studiepoäng man vill avlägga</a:t>
            </a:r>
          </a:p>
          <a:p>
            <a:pPr marL="0" indent="0">
              <a:buNone/>
            </a:pPr>
            <a:r>
              <a:rPr lang="sv-SE" sz="2800" dirty="0"/>
              <a:t>Har man studerat och fått en viss mängd studiepoäng kan man ansöka om att få avlägga hela examen till slut vid universitet eller högskolan</a:t>
            </a:r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7AFAF9A-E2CF-4196-A7B6-207984316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677" y="2000739"/>
            <a:ext cx="3415468" cy="2998787"/>
          </a:xfrm>
        </p:spPr>
        <p:txBody>
          <a:bodyPr/>
          <a:lstStyle/>
          <a:p>
            <a:r>
              <a:rPr lang="sv-SE" dirty="0"/>
              <a:t>Öppna yrkeshögskolan och universitet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278269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D5EB968-F12E-47B7-9C19-EC99625C2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759655"/>
            <a:ext cx="6695831" cy="5401678"/>
          </a:xfrm>
        </p:spPr>
        <p:txBody>
          <a:bodyPr/>
          <a:lstStyle/>
          <a:p>
            <a:r>
              <a:rPr lang="sv-SE" sz="2800" dirty="0"/>
              <a:t>Vuxna kan studera vid alla skolor </a:t>
            </a:r>
          </a:p>
          <a:p>
            <a:r>
              <a:rPr lang="sv-SE" sz="2800" dirty="0"/>
              <a:t>Utbildningar som riktas speciellt till vuxna (studier inom det fria bildningsarbetet, arbetskraftsutbildning som ordnas av arbetskraftsförvaltningen)</a:t>
            </a:r>
          </a:p>
          <a:p>
            <a:r>
              <a:rPr lang="sv-SE" sz="2800" dirty="0"/>
              <a:t>Fritt bildningsarbete är studier för mångsidig utveckling och välbefinnande</a:t>
            </a:r>
          </a:p>
          <a:p>
            <a:r>
              <a:rPr lang="sv-SE" sz="2800" dirty="0"/>
              <a:t>Innehållet av kurser planeras av ordnaren </a:t>
            </a:r>
          </a:p>
          <a:p>
            <a:r>
              <a:rPr lang="sv-SE" sz="2800" dirty="0"/>
              <a:t>Studierna är allmänbildade och fritidsbetonade (t.ex. MRAI är en sån kurs)</a:t>
            </a:r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DE7BED5-B709-4D27-AC22-A8FD7B15CC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948" y="2000739"/>
            <a:ext cx="3359197" cy="2998787"/>
          </a:xfrm>
        </p:spPr>
        <p:txBody>
          <a:bodyPr/>
          <a:lstStyle/>
          <a:p>
            <a:r>
              <a:rPr lang="sv-SE" dirty="0"/>
              <a:t>Vuxen utbildning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65167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657971" y="492369"/>
            <a:ext cx="6695831" cy="5908431"/>
          </a:xfrm>
        </p:spPr>
        <p:txBody>
          <a:bodyPr/>
          <a:lstStyle/>
          <a:p>
            <a:endParaRPr lang="sv-SE" sz="2800" dirty="0"/>
          </a:p>
          <a:p>
            <a:endParaRPr lang="sv-SE" sz="2800" dirty="0"/>
          </a:p>
          <a:p>
            <a:r>
              <a:rPr lang="sv-SE" sz="2800" dirty="0"/>
              <a:t>Enligt lagen alla barn som bor permanent i Finland har läroplikt</a:t>
            </a:r>
          </a:p>
          <a:p>
            <a:r>
              <a:rPr lang="sv-SE" sz="2800" dirty="0"/>
              <a:t>Läroplikt 7år-17år</a:t>
            </a:r>
          </a:p>
          <a:p>
            <a:r>
              <a:rPr lang="sv-SE" sz="2800" dirty="0"/>
              <a:t>Föräldrarnas ansvar att barnen uppfyller sin läroplikt</a:t>
            </a:r>
          </a:p>
          <a:p>
            <a:endParaRPr lang="sv-SE" sz="28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98474" y="2000739"/>
            <a:ext cx="3457671" cy="2998787"/>
          </a:xfrm>
        </p:spPr>
        <p:txBody>
          <a:bodyPr/>
          <a:lstStyle/>
          <a:p>
            <a:r>
              <a:rPr lang="sv-SE" dirty="0"/>
              <a:t>Det finländska utbildningssystemet</a:t>
            </a:r>
          </a:p>
        </p:txBody>
      </p:sp>
    </p:spTree>
    <p:extLst>
      <p:ext uri="{BB962C8B-B14F-4D97-AF65-F5344CB8AC3E}">
        <p14:creationId xmlns:p14="http://schemas.microsoft.com/office/powerpoint/2010/main" val="58769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67B4535-DC69-4735-BF59-B7441CC6E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309489"/>
            <a:ext cx="6695831" cy="6119446"/>
          </a:xfrm>
        </p:spPr>
        <p:txBody>
          <a:bodyPr/>
          <a:lstStyle/>
          <a:p>
            <a:r>
              <a:rPr lang="sv-SE" sz="2800" dirty="0"/>
              <a:t>Erbjuds år vuxna som är i arbetsför ålder, som är arbetslösa eller kan bli arbetslösa</a:t>
            </a:r>
          </a:p>
          <a:p>
            <a:r>
              <a:rPr lang="sv-SE" sz="2800" dirty="0"/>
              <a:t>Utbildningen söks via TE-byrån som väljer studeranden till utbildningen</a:t>
            </a:r>
          </a:p>
          <a:p>
            <a:r>
              <a:rPr lang="sv-SE" sz="2800" dirty="0"/>
              <a:t>Den är ofta yrkesinriktad utbildning och vanligtvis ansvarar en yrkesläroanstalt eller ett vuxenutbildningscentrum för genomförande i praktiken</a:t>
            </a:r>
          </a:p>
          <a:p>
            <a:r>
              <a:rPr lang="sv-SE" sz="2800" dirty="0"/>
              <a:t>Målet är att komplettera den studerandens tidigare kunnande </a:t>
            </a:r>
          </a:p>
          <a:p>
            <a:r>
              <a:rPr lang="sv-SE" sz="2800" dirty="0"/>
              <a:t>Utbildningen kan pågå i några dagar till flera månader</a:t>
            </a:r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01EB264-14C6-4094-A528-E2BA9F679C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811" y="2000739"/>
            <a:ext cx="2743201" cy="2998787"/>
          </a:xfrm>
        </p:spPr>
        <p:txBody>
          <a:bodyPr/>
          <a:lstStyle/>
          <a:p>
            <a:r>
              <a:rPr lang="sv-SE" sz="4000" dirty="0"/>
              <a:t>Utbildningen som ordnas av arbetskraftförval-tningen</a:t>
            </a:r>
            <a:endParaRPr lang="sv-FI" sz="4000" dirty="0"/>
          </a:p>
        </p:txBody>
      </p:sp>
    </p:spTree>
    <p:extLst>
      <p:ext uri="{BB962C8B-B14F-4D97-AF65-F5344CB8AC3E}">
        <p14:creationId xmlns:p14="http://schemas.microsoft.com/office/powerpoint/2010/main" val="2047789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A72A1DD7-020D-4EDD-A0B4-8A752BCFD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590843"/>
            <a:ext cx="6695831" cy="5570490"/>
          </a:xfrm>
        </p:spPr>
        <p:txBody>
          <a:bodyPr/>
          <a:lstStyle/>
          <a:p>
            <a:r>
              <a:rPr lang="sv-SE" sz="2400" dirty="0"/>
              <a:t>FPA beviljar studiestöd vid heltidsstudier på andra stadium i gymnasium eller yrkesläroanstalt, i högskola och förberedande studier</a:t>
            </a:r>
          </a:p>
          <a:p>
            <a:r>
              <a:rPr lang="sv-SE" sz="2400" dirty="0"/>
              <a:t>Studiestödet – studiepenning ca 250€/månad</a:t>
            </a:r>
          </a:p>
          <a:p>
            <a:r>
              <a:rPr lang="sv-SE" sz="2400" dirty="0"/>
              <a:t>Studiepenningens storlek beror på skolan, åldern på studeranden, om studeranden bor ensam, är gift eller har barn</a:t>
            </a:r>
          </a:p>
          <a:p>
            <a:r>
              <a:rPr lang="sv-SE" sz="2400" dirty="0"/>
              <a:t>Studielån – kan man ansöka vid banken, FPA beviljar statsgaranti för det </a:t>
            </a:r>
          </a:p>
          <a:p>
            <a:r>
              <a:rPr lang="sv-SE" sz="2400" dirty="0"/>
              <a:t>Studielånet betalas tillbaka när studierna är slutförda. Max belopp 400€/månad</a:t>
            </a:r>
            <a:endParaRPr lang="sv-FI" sz="24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C8CB47-A6BA-4074-AE11-BD75CACDBE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9151" y="2000739"/>
            <a:ext cx="3316994" cy="2998787"/>
          </a:xfrm>
        </p:spPr>
        <p:txBody>
          <a:bodyPr/>
          <a:lstStyle/>
          <a:p>
            <a:r>
              <a:rPr lang="sv-SE" dirty="0"/>
              <a:t>Finansiering av studier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886486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D057EAAE-6F46-489F-BA00-F3D9435FB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844062"/>
            <a:ext cx="6695831" cy="5317271"/>
          </a:xfrm>
        </p:spPr>
        <p:txBody>
          <a:bodyPr/>
          <a:lstStyle/>
          <a:p>
            <a:r>
              <a:rPr lang="sv-SE" sz="2800" dirty="0"/>
              <a:t>Bostadstillägg påverkas av familjestorleken, hyrans storlek</a:t>
            </a:r>
          </a:p>
          <a:p>
            <a:r>
              <a:rPr lang="sv-SE" sz="2800" dirty="0"/>
              <a:t>Om stödet inte räcker till kan man ansöka om utkomstöd hos FPA</a:t>
            </a:r>
          </a:p>
          <a:p>
            <a:r>
              <a:rPr lang="sv-SE" sz="2800" dirty="0"/>
              <a:t>Vuxna studeranden med lång arbetshistoria(minst 8 års ) kan beviljas vuxenutbildningsstöd</a:t>
            </a:r>
          </a:p>
          <a:p>
            <a:r>
              <a:rPr lang="sv-SE" sz="2800" dirty="0"/>
              <a:t>De som får vuxenutbildningsstöd kan också ansöka om statsgaranterat studiestöd från FPA</a:t>
            </a:r>
          </a:p>
          <a:p>
            <a:endParaRPr lang="sv-SE" sz="2800" dirty="0"/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02F559-F969-4FB8-ACC3-D4411C9EE0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522424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B0E4FD9-B5C4-418F-BA97-B0125096D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436098"/>
            <a:ext cx="6695831" cy="5725235"/>
          </a:xfrm>
        </p:spPr>
        <p:txBody>
          <a:bodyPr/>
          <a:lstStyle/>
          <a:p>
            <a:r>
              <a:rPr lang="sv-SE" sz="2800" dirty="0"/>
              <a:t>En arbetslös person kan studera med arbetslöshetsförmån i yrkesinriktad arbetskraftsutbildning – söks vi TE byrån</a:t>
            </a:r>
          </a:p>
          <a:p>
            <a:r>
              <a:rPr lang="sv-SE" sz="2800" dirty="0"/>
              <a:t>Med arbetslöshetsförmån kan man också studera inom andra utbildningar som leder till examen </a:t>
            </a:r>
          </a:p>
          <a:p>
            <a:r>
              <a:rPr lang="sv-SE" sz="2800" dirty="0"/>
              <a:t>Om man studerar på egen initiativ med arbetslöshetsförmån måste man vara minst 25 år och studera på heltid</a:t>
            </a:r>
          </a:p>
          <a:p>
            <a:r>
              <a:rPr lang="sv-SE" sz="2800" dirty="0"/>
              <a:t>Högst 24 månader per studiehelhet eller 48 månader inom grundläggande utbildning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7A3D85-37B3-47CA-8C83-D632D7EEAB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189689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C6B36ED9-53F9-422D-A673-0E96D0FEB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1364566"/>
            <a:ext cx="6695831" cy="4796767"/>
          </a:xfrm>
        </p:spPr>
        <p:txBody>
          <a:bodyPr/>
          <a:lstStyle/>
          <a:p>
            <a:r>
              <a:rPr lang="sv-SE" sz="2800" dirty="0"/>
              <a:t>Innan barnet börjar i skolan kan barnet gå på daghem</a:t>
            </a:r>
          </a:p>
          <a:p>
            <a:r>
              <a:rPr lang="sv-SE" sz="2800" dirty="0"/>
              <a:t>På daghem förbereds barnen för förskolan  </a:t>
            </a:r>
          </a:p>
          <a:p>
            <a:r>
              <a:rPr lang="sv-SE" sz="2800" dirty="0"/>
              <a:t>Barnet kan gå i förskolan vid 6 års ålder</a:t>
            </a:r>
          </a:p>
          <a:p>
            <a:r>
              <a:rPr lang="sv-SE" sz="2800" dirty="0"/>
              <a:t>Förskolan är frivillig</a:t>
            </a:r>
          </a:p>
          <a:p>
            <a:r>
              <a:rPr lang="sv-SE" sz="2800" dirty="0"/>
              <a:t>Kommuner ansvarar för förskoleundervisning och den är grattis</a:t>
            </a:r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pPr marL="0" indent="0">
              <a:buNone/>
            </a:pPr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FA5DD8-92BC-4EAB-A2E5-98A381498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474" y="1929606"/>
            <a:ext cx="3235569" cy="2998787"/>
          </a:xfrm>
        </p:spPr>
        <p:txBody>
          <a:bodyPr/>
          <a:lstStyle/>
          <a:p>
            <a:r>
              <a:rPr lang="sv-SE" sz="4000" dirty="0"/>
              <a:t>Förskoleundervisning</a:t>
            </a:r>
            <a:endParaRPr lang="sv-FI" sz="4000" dirty="0"/>
          </a:p>
        </p:txBody>
      </p:sp>
    </p:spTree>
    <p:extLst>
      <p:ext uri="{BB962C8B-B14F-4D97-AF65-F5344CB8AC3E}">
        <p14:creationId xmlns:p14="http://schemas.microsoft.com/office/powerpoint/2010/main" val="264040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4D56C6B-C5BA-49A5-ADA7-0483D1236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241" y="436099"/>
            <a:ext cx="6695831" cy="6203852"/>
          </a:xfrm>
        </p:spPr>
        <p:txBody>
          <a:bodyPr/>
          <a:lstStyle/>
          <a:p>
            <a:r>
              <a:rPr lang="sv-SE" sz="2800" dirty="0"/>
              <a:t>Då barnet fyller 7 år börjar läroplikt</a:t>
            </a:r>
          </a:p>
          <a:p>
            <a:r>
              <a:rPr lang="sv-SE" sz="2800" dirty="0"/>
              <a:t>Barnet börjar i kommunal skola men det finns också privata skolor</a:t>
            </a:r>
          </a:p>
          <a:p>
            <a:r>
              <a:rPr lang="sv-SE" sz="2800" dirty="0"/>
              <a:t>Grundläggande utbildningen är 1-9</a:t>
            </a:r>
          </a:p>
          <a:p>
            <a:r>
              <a:rPr lang="sv-SE" sz="2800" dirty="0"/>
              <a:t>Klasserna 1-6 kallas lågstadiet och klasserna 7-9 högstadiet</a:t>
            </a:r>
          </a:p>
          <a:p>
            <a:r>
              <a:rPr lang="sv-SE" sz="2800" dirty="0"/>
              <a:t>Grundskolan är grattis för alla</a:t>
            </a:r>
          </a:p>
          <a:p>
            <a:r>
              <a:rPr lang="sv-SE" sz="2800" dirty="0"/>
              <a:t>Elever har rätt till skolhälsovård, elevvård, psykolog och kurator tjänster</a:t>
            </a:r>
          </a:p>
          <a:p>
            <a:r>
              <a:rPr lang="sv-SE" sz="2800" dirty="0"/>
              <a:t>Efter grundskolan har eleven möjlighet att söka till fortsatta studier</a:t>
            </a:r>
          </a:p>
          <a:p>
            <a:endParaRPr lang="sv-SE" sz="2800" dirty="0"/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109CEE1-EAF7-49B2-9C1C-9CA5842C5F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Grundläggande undervisning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738342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5727BF52-D701-4573-B37C-D98BE8894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379828"/>
            <a:ext cx="6695831" cy="5939688"/>
          </a:xfrm>
        </p:spPr>
        <p:txBody>
          <a:bodyPr/>
          <a:lstStyle/>
          <a:p>
            <a:r>
              <a:rPr lang="sv-SE" sz="2400" dirty="0"/>
              <a:t>Utbildningsstyrelsen utarbetar läroplan och den gäller hela landet</a:t>
            </a:r>
          </a:p>
          <a:p>
            <a:r>
              <a:rPr lang="sv-SE" sz="2400" dirty="0"/>
              <a:t>Till obligatoriska ämnen hör; modersmål (svenska el finska), ett främmande språk, miljö och naturkunskap, hälsokunskap, religion, livsåskådning, historia, samhällslära, matematik, fysik, kemi, biologi och geografi, gymnastik, musik, bildkonst, slöjd och huslig ekonomi</a:t>
            </a:r>
          </a:p>
          <a:p>
            <a:r>
              <a:rPr lang="sv-SE" sz="2400" dirty="0"/>
              <a:t>Det finns också valbara ämnen i klass 7-9</a:t>
            </a:r>
          </a:p>
          <a:p>
            <a:r>
              <a:rPr lang="sv-SE" sz="2400" dirty="0"/>
              <a:t>För elever med invandrar bakgrund kan man ordna undervisning i det egna modersmålet och religion</a:t>
            </a:r>
          </a:p>
          <a:p>
            <a:pPr marL="0" indent="0">
              <a:buNone/>
            </a:pPr>
            <a:r>
              <a:rPr lang="sv-SE" sz="2400" dirty="0"/>
              <a:t>   </a:t>
            </a:r>
            <a:endParaRPr lang="sv-FI" sz="24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062F33-D650-4A8C-9F38-CA908EC00D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745" y="1803791"/>
            <a:ext cx="2574387" cy="2998787"/>
          </a:xfrm>
        </p:spPr>
        <p:txBody>
          <a:bodyPr/>
          <a:lstStyle/>
          <a:p>
            <a:r>
              <a:rPr lang="sv-SE" dirty="0"/>
              <a:t>Läroplanen och ämnena </a:t>
            </a:r>
          </a:p>
          <a:p>
            <a:r>
              <a:rPr lang="sv-SE" dirty="0"/>
              <a:t>I grundläggande utbildning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6037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174A41F-88B9-4A08-9CF8-D90E6F9BB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1695943"/>
            <a:ext cx="6695831" cy="4465390"/>
          </a:xfrm>
        </p:spPr>
        <p:txBody>
          <a:bodyPr/>
          <a:lstStyle/>
          <a:p>
            <a:r>
              <a:rPr lang="sv-SE" sz="2800" dirty="0"/>
              <a:t>Om en elev behöver stöd ordnas tilläggsundervisning eller stödundervisning</a:t>
            </a:r>
          </a:p>
          <a:p>
            <a:r>
              <a:rPr lang="sv-SE" sz="2800" dirty="0"/>
              <a:t>Det finns många och olika stöd former, beroende på eleven</a:t>
            </a:r>
          </a:p>
          <a:p>
            <a:r>
              <a:rPr lang="sv-SE" sz="2800" dirty="0"/>
              <a:t>Om eleven behöver stöd görs IP – individuell läroprocess (den görs tillsammans med eleven och föräldrar)</a:t>
            </a:r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95C793B-66F1-4313-8F43-855877E735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745" y="2000739"/>
            <a:ext cx="3401400" cy="2998787"/>
          </a:xfrm>
        </p:spPr>
        <p:txBody>
          <a:bodyPr/>
          <a:lstStyle/>
          <a:p>
            <a:r>
              <a:rPr lang="sv-SE" dirty="0"/>
              <a:t>Elevhandledning och särskild stöd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783992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B4494449-58F5-40B6-8C82-8BA111138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675249"/>
            <a:ext cx="6695831" cy="5486083"/>
          </a:xfrm>
        </p:spPr>
        <p:txBody>
          <a:bodyPr/>
          <a:lstStyle/>
          <a:p>
            <a:r>
              <a:rPr lang="sv-SE" sz="2800" dirty="0"/>
              <a:t>I Finland är samarbetet mellan föräldrar och skolan viktigt </a:t>
            </a:r>
          </a:p>
          <a:p>
            <a:r>
              <a:rPr lang="sv-SE" sz="2800" dirty="0"/>
              <a:t>Föräldrar har alltid det största ansvaret över barnens fostran </a:t>
            </a:r>
          </a:p>
          <a:p>
            <a:r>
              <a:rPr lang="sv-SE" sz="2800" dirty="0"/>
              <a:t>Skolan har ansvar för undervisning och fostran under skoldagen</a:t>
            </a:r>
          </a:p>
          <a:p>
            <a:r>
              <a:rPr lang="sv-SE" sz="2800" dirty="0"/>
              <a:t>Föräldramöte som ordnas av skolpersonal är viktiga att vara på </a:t>
            </a:r>
          </a:p>
          <a:p>
            <a:r>
              <a:rPr lang="sv-SE" sz="2800" dirty="0"/>
              <a:t>Viktigt med rak kommunikation mellan föräldrar och skolpersonalen</a:t>
            </a:r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AC8202-4D5B-448C-BD5F-2335B7DEFB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609" y="2000739"/>
            <a:ext cx="3429536" cy="2998787"/>
          </a:xfrm>
        </p:spPr>
        <p:txBody>
          <a:bodyPr/>
          <a:lstStyle/>
          <a:p>
            <a:r>
              <a:rPr lang="sv-SE" dirty="0"/>
              <a:t>Samarbetet mellan föräldrar </a:t>
            </a:r>
          </a:p>
          <a:p>
            <a:r>
              <a:rPr lang="sv-SE" dirty="0"/>
              <a:t>och</a:t>
            </a:r>
          </a:p>
          <a:p>
            <a:r>
              <a:rPr lang="sv-SE" dirty="0"/>
              <a:t>skolan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990029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8B1A9E-3780-40F1-A304-CA3DA146A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1533378"/>
            <a:ext cx="6695831" cy="4627955"/>
          </a:xfrm>
        </p:spPr>
        <p:txBody>
          <a:bodyPr/>
          <a:lstStyle/>
          <a:p>
            <a:r>
              <a:rPr lang="sv-SE" sz="2800" dirty="0"/>
              <a:t>Vuxna kan delta i grundläggande utbildning i vuxengymnasier och medborgarinstitut</a:t>
            </a:r>
          </a:p>
          <a:p>
            <a:r>
              <a:rPr lang="sv-SE" sz="2800" dirty="0"/>
              <a:t>Utbildningen är grattis och vuxna har egen läroplan</a:t>
            </a:r>
          </a:p>
          <a:p>
            <a:r>
              <a:rPr lang="sv-SE" sz="2800" dirty="0"/>
              <a:t>Ekonomisk stöd under utbildningen kan ansökas från FPA</a:t>
            </a:r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09C378A-C57E-4CAB-B857-2543E8A8E2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Grundläggande utbildning för vuxna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36691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41411251-FFB7-4F46-B8E6-C2F9BB757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239151"/>
            <a:ext cx="6695831" cy="5922183"/>
          </a:xfrm>
        </p:spPr>
        <p:txBody>
          <a:bodyPr/>
          <a:lstStyle/>
          <a:p>
            <a:r>
              <a:rPr lang="sv-SE" sz="2800" dirty="0"/>
              <a:t>Gymnasiet leder inte till ett yrke</a:t>
            </a:r>
          </a:p>
          <a:p>
            <a:r>
              <a:rPr lang="sv-SE" sz="2800" dirty="0"/>
              <a:t>3 års studier men kan också förlängas till 4 år</a:t>
            </a:r>
          </a:p>
          <a:p>
            <a:r>
              <a:rPr lang="sv-SE" sz="2800" dirty="0"/>
              <a:t>Efter examen från gymnasiet kan man studera i högskola</a:t>
            </a:r>
          </a:p>
          <a:p>
            <a:r>
              <a:rPr lang="sv-SE" sz="2800" dirty="0"/>
              <a:t>Undervisningen  är oftast grattis</a:t>
            </a:r>
          </a:p>
          <a:p>
            <a:r>
              <a:rPr lang="sv-SE" sz="2800" dirty="0"/>
              <a:t>Enskilda kurser kan kosta</a:t>
            </a:r>
          </a:p>
          <a:p>
            <a:r>
              <a:rPr lang="sv-SE" sz="2800" dirty="0"/>
              <a:t>Böcker och material måste elever själva köpa</a:t>
            </a:r>
          </a:p>
          <a:p>
            <a:r>
              <a:rPr lang="sv-SE" sz="2800" dirty="0"/>
              <a:t>Elever som är över 17år fyllda kan ansöka om studiestöd från FPA</a:t>
            </a:r>
          </a:p>
          <a:p>
            <a:endParaRPr lang="sv-SE" dirty="0"/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33CAAC-2643-41CA-B748-3FCCEA4CF5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015" y="2000739"/>
            <a:ext cx="2827607" cy="2998787"/>
          </a:xfrm>
        </p:spPr>
        <p:txBody>
          <a:bodyPr/>
          <a:lstStyle/>
          <a:p>
            <a:r>
              <a:rPr lang="sv-SE" dirty="0"/>
              <a:t>Gymnasiet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520064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lkhälsan2017">
      <a:dk1>
        <a:sysClr val="windowText" lastClr="000000"/>
      </a:dk1>
      <a:lt1>
        <a:sysClr val="window" lastClr="FFFFFF"/>
      </a:lt1>
      <a:dk2>
        <a:srgbClr val="343434"/>
      </a:dk2>
      <a:lt2>
        <a:srgbClr val="EEDFD0"/>
      </a:lt2>
      <a:accent1>
        <a:srgbClr val="E22D71"/>
      </a:accent1>
      <a:accent2>
        <a:srgbClr val="004A88"/>
      </a:accent2>
      <a:accent3>
        <a:srgbClr val="483122"/>
      </a:accent3>
      <a:accent4>
        <a:srgbClr val="CE7125"/>
      </a:accent4>
      <a:accent5>
        <a:srgbClr val="FFC12C"/>
      </a:accent5>
      <a:accent6>
        <a:srgbClr val="798F2C"/>
      </a:accent6>
      <a:hlink>
        <a:srgbClr val="004A88"/>
      </a:hlink>
      <a:folHlink>
        <a:srgbClr val="343434"/>
      </a:folHlink>
    </a:clrScheme>
    <a:fontScheme name="Folkhälsan 2017">
      <a:majorFont>
        <a:latin typeface="Roboto Black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hPowerPointmall_beta" id="{E277F1B3-C186-4C86-AD4D-24A0E78F7DA6}" vid="{82A2922E-E0B9-460F-BE18-B07B478F59D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FhPowerPointmall_beta(2)</Template>
  <TotalTime>0</TotalTime>
  <Words>1150</Words>
  <Application>Microsoft Office PowerPoint</Application>
  <PresentationFormat>Bredbild</PresentationFormat>
  <Paragraphs>137</Paragraphs>
  <Slides>23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31" baseType="lpstr">
      <vt:lpstr>Calibri</vt:lpstr>
      <vt:lpstr>Roboto Black</vt:lpstr>
      <vt:lpstr>Georgia</vt:lpstr>
      <vt:lpstr>Roboto Medium</vt:lpstr>
      <vt:lpstr>CillaFHscript</vt:lpstr>
      <vt:lpstr>Roboto Light</vt:lpstr>
      <vt:lpstr>Arial</vt:lpstr>
      <vt:lpstr>Office Theme</vt:lpstr>
      <vt:lpstr>Skolan i Finland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2018-03-27T06:48:59Z</dcterms:created>
  <dcterms:modified xsi:type="dcterms:W3CDTF">2022-05-19T11:16:59Z</dcterms:modified>
</cp:coreProperties>
</file>