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51" r:id="rId5"/>
    <p:sldId id="352" r:id="rId6"/>
    <p:sldId id="353" r:id="rId7"/>
    <p:sldId id="354" r:id="rId8"/>
    <p:sldId id="259" r:id="rId9"/>
    <p:sldId id="260" r:id="rId10"/>
    <p:sldId id="261" r:id="rId11"/>
    <p:sldId id="355" r:id="rId12"/>
    <p:sldId id="356" r:id="rId13"/>
    <p:sldId id="357" r:id="rId14"/>
    <p:sldId id="358" r:id="rId15"/>
    <p:sldId id="359" r:id="rId16"/>
    <p:sldId id="360" r:id="rId17"/>
    <p:sldId id="262" r:id="rId18"/>
    <p:sldId id="322" r:id="rId19"/>
    <p:sldId id="323" r:id="rId20"/>
    <p:sldId id="350" r:id="rId21"/>
    <p:sldId id="277" r:id="rId22"/>
    <p:sldId id="275" r:id="rId23"/>
    <p:sldId id="276" r:id="rId24"/>
    <p:sldId id="300" r:id="rId25"/>
    <p:sldId id="361" r:id="rId26"/>
  </p:sldIdLst>
  <p:sldSz cx="12192000" cy="6858000"/>
  <p:notesSz cx="6797675" cy="992822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illaFHscript" pitchFamily="2" charset="-128"/>
      <p:regular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Roboto Black" pitchFamily="2" charset="0"/>
      <p:bold r:id="rId37"/>
      <p:boldItalic r:id="rId38"/>
    </p:embeddedFont>
    <p:embeddedFont>
      <p:font typeface="Roboto Light" pitchFamily="2" charset="0"/>
      <p:regular r:id="rId39"/>
      <p:bold r:id="rId40"/>
      <p:italic r:id="rId41"/>
      <p:boldItalic r:id="rId42"/>
    </p:embeddedFont>
    <p:embeddedFont>
      <p:font typeface="Roboto Medium" pitchFamily="2" charset="0"/>
      <p:regular r:id="rId43"/>
      <p:bold r:id="rId44"/>
      <p:italic r:id="rId45"/>
      <p:boldItalic r:id="rId46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19-05-2022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.fi/sv/sjukvard/sjukhus/kvinnokliniken/polikliniker/Sidor/Seri-st%c3%b6dcentret.aspx" TargetMode="External"/><Relationship Id="rId2" Type="http://schemas.openxmlformats.org/officeDocument/2006/relationships/hyperlink" Target="https://www.tukinainen.fi/svenska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kanaiset.fi/sv/" TargetMode="External"/><Relationship Id="rId2" Type="http://schemas.openxmlformats.org/officeDocument/2006/relationships/hyperlink" Target="https://www.riku.fi/sv/olika-brott/hedersrelaterat-vald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ollalinja.fi/sv/" TargetMode="External"/><Relationship Id="rId4" Type="http://schemas.openxmlformats.org/officeDocument/2006/relationships/hyperlink" Target="https://soputila.f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web/thlfi-sv/forskning-och-utveckling/tjanster/statens-specialtjanster-inom-social-och-halsovarden/skyddshemstjanster/skyddshem/skyddshems-kontaktuppgifter" TargetMode="External"/><Relationship Id="rId2" Type="http://schemas.openxmlformats.org/officeDocument/2006/relationships/hyperlink" Target="https://stm.fi/sv/barnskydd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R0kaTM1pk" TargetMode="External"/><Relationship Id="rId2" Type="http://schemas.openxmlformats.org/officeDocument/2006/relationships/hyperlink" Target="https://vigorhanke.fi/kieliryhm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oQRuTHlUX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web/thlfi-sv/statistik-och-data/statistik-efter-amne/sexuell-och-reproduktiv-halsa" TargetMode="External"/><Relationship Id="rId2" Type="http://schemas.openxmlformats.org/officeDocument/2006/relationships/hyperlink" Target="https://stm.fi/sv/halsoframjande/sexuell-halsa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lkhalsan.fi/kunskap/kunskapsomraden/sexuell-halsa/" TargetMode="External"/><Relationship Id="rId4" Type="http://schemas.openxmlformats.org/officeDocument/2006/relationships/hyperlink" Target="https://www.vaestoliitto.fi/sv/unga/vilka-ar-v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Sexuell hälsa och sexuella rättigheter 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1026" name="Picture 2" descr="http://kuvapankki.papunet.net/api/thumb/151960.jpg">
            <a:extLst>
              <a:ext uri="{FF2B5EF4-FFF2-40B4-BE49-F238E27FC236}">
                <a16:creationId xmlns:a16="http://schemas.microsoft.com/office/drawing/2014/main" id="{16B1F295-750B-4C05-A4A8-C439C6AB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9764"/>
            <a:ext cx="3070537" cy="30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0AAA0B7-D2D2-43F7-9159-9B124908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533378"/>
            <a:ext cx="6695831" cy="4627955"/>
          </a:xfrm>
        </p:spPr>
        <p:txBody>
          <a:bodyPr/>
          <a:lstStyle/>
          <a:p>
            <a:r>
              <a:rPr lang="sv-FI" sz="2800" dirty="0"/>
              <a:t>Bestämmer själv om och när vill</a:t>
            </a:r>
          </a:p>
          <a:p>
            <a:r>
              <a:rPr lang="sv-FI" sz="2800" dirty="0"/>
              <a:t>Graviditetstest  </a:t>
            </a:r>
          </a:p>
          <a:p>
            <a:r>
              <a:rPr lang="sv-FI" sz="2800" dirty="0"/>
              <a:t>Mödrarådgivning</a:t>
            </a:r>
          </a:p>
          <a:p>
            <a:r>
              <a:rPr lang="sv-FI" sz="2800" dirty="0"/>
              <a:t>Preventivmedel – flickans/kvinnans  beslut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EB7D2D-CA39-4E5B-B24A-C9135527F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Graviditet</a:t>
            </a:r>
            <a:endParaRPr lang="sv-FI" dirty="0"/>
          </a:p>
        </p:txBody>
      </p:sp>
      <p:pic>
        <p:nvPicPr>
          <p:cNvPr id="8194" name="Picture 2" descr="http://kuvapankki.papunet.net/api/thumb/126633.jpg">
            <a:extLst>
              <a:ext uri="{FF2B5EF4-FFF2-40B4-BE49-F238E27FC236}">
                <a16:creationId xmlns:a16="http://schemas.microsoft.com/office/drawing/2014/main" id="{216EEF9D-E4AD-4EAC-B11F-BBE37822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2" y="953376"/>
            <a:ext cx="1759636" cy="17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EB8169E-A6BD-42B4-BF18-550344D0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463040"/>
            <a:ext cx="6695831" cy="4698293"/>
          </a:xfrm>
        </p:spPr>
        <p:txBody>
          <a:bodyPr/>
          <a:lstStyle/>
          <a:p>
            <a:r>
              <a:rPr lang="sv-FI" sz="2800" dirty="0"/>
              <a:t>I Finland är det lagligt och tillåtet att genomföra abort före den 12:e graviditetsveckan. </a:t>
            </a:r>
          </a:p>
          <a:p>
            <a:r>
              <a:rPr lang="sv-FI" sz="2800" dirty="0"/>
              <a:t>Abort är inte en preventivmetod. </a:t>
            </a:r>
          </a:p>
          <a:p>
            <a:r>
              <a:rPr lang="sv-FI" sz="2800" dirty="0"/>
              <a:t>Vid behov diskutera detta med din skötare.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0D833E-C7F5-4B91-90D2-BC40A7B33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Abort</a:t>
            </a:r>
            <a:endParaRPr lang="sv-FI" dirty="0"/>
          </a:p>
        </p:txBody>
      </p:sp>
      <p:pic>
        <p:nvPicPr>
          <p:cNvPr id="9218" name="Picture 2" descr="http://kuvapankki.papunet.net/api/thumb/123147.jpg">
            <a:extLst>
              <a:ext uri="{FF2B5EF4-FFF2-40B4-BE49-F238E27FC236}">
                <a16:creationId xmlns:a16="http://schemas.microsoft.com/office/drawing/2014/main" id="{53BF767E-1A53-4CE3-B0E4-F1A2DA59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45" y="4624854"/>
            <a:ext cx="1457568" cy="14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7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167BD36-D714-4C2F-B885-CB525FE0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497" y="1181685"/>
            <a:ext cx="6695831" cy="3615081"/>
          </a:xfrm>
        </p:spPr>
        <p:txBody>
          <a:bodyPr/>
          <a:lstStyle/>
          <a:p>
            <a:r>
              <a:rPr lang="sv-FI" sz="2800" dirty="0"/>
              <a:t>Med icke-medicinsk omskärelse avses ett ingrepp som utgår från religiösa och kulturella skäl och där förhuden tas bort från pojkens penis. </a:t>
            </a:r>
          </a:p>
          <a:p>
            <a:r>
              <a:rPr lang="sv-FI" sz="2800" dirty="0"/>
              <a:t>I Finland förbjuds inte icke-medicinsk omskärelse av minderåriga pojkar i lagen, men den anses kränka barnets integritet och självbestämmanderätt.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940C52-A81E-41D4-A2BE-6695072CC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Omskärelse</a:t>
            </a:r>
          </a:p>
          <a:p>
            <a:r>
              <a:rPr lang="sv-SE" dirty="0"/>
              <a:t>av pojkar  </a:t>
            </a:r>
            <a:endParaRPr lang="sv-FI" dirty="0"/>
          </a:p>
        </p:txBody>
      </p:sp>
      <p:pic>
        <p:nvPicPr>
          <p:cNvPr id="10242" name="Picture 2" descr="http://kuvapankki.papunet.net/api/thumb/151932.jpg">
            <a:extLst>
              <a:ext uri="{FF2B5EF4-FFF2-40B4-BE49-F238E27FC236}">
                <a16:creationId xmlns:a16="http://schemas.microsoft.com/office/drawing/2014/main" id="{E46A9E8D-D900-43E8-8DE7-152D3D99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8" y="4901419"/>
            <a:ext cx="1409406" cy="14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3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D69425-BD16-426B-AD52-CAF5B2A2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56603"/>
            <a:ext cx="6695831" cy="5204730"/>
          </a:xfrm>
        </p:spPr>
        <p:txBody>
          <a:bodyPr/>
          <a:lstStyle/>
          <a:p>
            <a:r>
              <a:rPr lang="sv-FI" sz="2800" dirty="0"/>
              <a:t>Omskärelse/könsstympning – flickor och kvinnor </a:t>
            </a:r>
          </a:p>
          <a:p>
            <a:r>
              <a:rPr lang="sv-FI" sz="2800" dirty="0"/>
              <a:t>Omskärelse av flickor/kvinnor är ett brott. </a:t>
            </a:r>
          </a:p>
          <a:p>
            <a:r>
              <a:rPr lang="sv-FI" sz="2800" dirty="0"/>
              <a:t>Med omskärelse av flickor och kvinnor avses alla ingrepp som görs av kulturella eller andra icke-medicinska skäl och till vilka hör borttagande av hela eller delar av kvinnans yttre könsorgan eller att de på något annat sätt skadas.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70FCEF-DF70-45D2-81C4-00DED5E76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Omskärelse av flickor </a:t>
            </a:r>
            <a:endParaRPr lang="sv-FI" dirty="0"/>
          </a:p>
        </p:txBody>
      </p:sp>
      <p:pic>
        <p:nvPicPr>
          <p:cNvPr id="11266" name="Picture 2" descr="http://kuvapankki.papunet.net/api/thumb/151918.jpg">
            <a:extLst>
              <a:ext uri="{FF2B5EF4-FFF2-40B4-BE49-F238E27FC236}">
                <a16:creationId xmlns:a16="http://schemas.microsoft.com/office/drawing/2014/main" id="{37F88DD0-DD61-41C0-9846-4E8C8532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26" y="5109942"/>
            <a:ext cx="1582909" cy="15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7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6E04905-E0E2-4C53-B11A-558C0C8B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54745"/>
            <a:ext cx="6695831" cy="6555543"/>
          </a:xfrm>
        </p:spPr>
        <p:txBody>
          <a:bodyPr/>
          <a:lstStyle/>
          <a:p>
            <a:r>
              <a:rPr lang="sv-FI" sz="2800" dirty="0"/>
              <a:t>Omskärelse orsakar hälsoproblem (t.ex. exempel kraftig smärta, blödning, infektioner, samlagssmärtor, besvär av ärrbildning, urineringssvårigheter, mensvärk och psykologiska problem såsom rädsla, stress, sömnlöshet och mardrömmar)</a:t>
            </a:r>
          </a:p>
          <a:p>
            <a:r>
              <a:rPr lang="sv-FI" sz="2800" dirty="0"/>
              <a:t>Omskärelse av flickor innebär sexuellt våld.</a:t>
            </a:r>
          </a:p>
          <a:p>
            <a:r>
              <a:rPr lang="sv-FI" sz="2800" dirty="0"/>
              <a:t>I Finland är den en straffbar handling enligt strafflagen</a:t>
            </a:r>
          </a:p>
          <a:p>
            <a:r>
              <a:rPr lang="sv-FI" sz="2800" dirty="0"/>
              <a:t>Omskurna flickor eller kvinnor kan få hjälp, stöd, information och rådgivning skötare och vid behov kan de hänvisas till läkare.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A7CF85-A2D3-43A8-BE2B-B39D1D745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1135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E75E134-3914-4484-A0AE-4A873376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07964"/>
            <a:ext cx="6695831" cy="5753370"/>
          </a:xfrm>
        </p:spPr>
        <p:txBody>
          <a:bodyPr/>
          <a:lstStyle/>
          <a:p>
            <a:r>
              <a:rPr lang="sv-FI" sz="2800" dirty="0"/>
              <a:t>Sexualitet är en av människans egenskaper och en central del av mänskligheten i alla livsfaser. </a:t>
            </a:r>
          </a:p>
          <a:p>
            <a:r>
              <a:rPr lang="sv-FI" sz="2800" dirty="0"/>
              <a:t>Till sexualitet hör människans kropp, beteende, tankar och känslor. </a:t>
            </a:r>
          </a:p>
          <a:p>
            <a:r>
              <a:rPr lang="sv-FI" sz="2800" dirty="0"/>
              <a:t>Varje människa är sexuellt sett annorlunda och mångsidig.</a:t>
            </a:r>
          </a:p>
          <a:p>
            <a:r>
              <a:rPr lang="sv-FI" sz="2800" dirty="0"/>
              <a:t>Sexuella handlingar, dvs. sex, är en del av det sexuella beteendet. </a:t>
            </a:r>
          </a:p>
          <a:p>
            <a:r>
              <a:rPr lang="sv-FI" sz="2800" dirty="0"/>
              <a:t>Olika livshändelser och upplevelser kan förändra sexualiteten.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6408DD-982C-4F6F-B4D7-BFAD0997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3457671" cy="2998787"/>
          </a:xfrm>
        </p:spPr>
        <p:txBody>
          <a:bodyPr/>
          <a:lstStyle/>
          <a:p>
            <a:r>
              <a:rPr lang="sv-SE" dirty="0"/>
              <a:t>Sexualundervisning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8838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6E93A3-32DE-44BB-9F20-C4793F29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98805"/>
            <a:ext cx="6695831" cy="5162527"/>
          </a:xfrm>
        </p:spPr>
        <p:txBody>
          <a:bodyPr/>
          <a:lstStyle/>
          <a:p>
            <a:r>
              <a:rPr lang="sv-FI" sz="2800" dirty="0"/>
              <a:t>Sexualitet är en del av människan redan vid födseln och hör till barnets normala utveckling. </a:t>
            </a:r>
          </a:p>
          <a:p>
            <a:r>
              <a:rPr lang="sv-FI" sz="2800" dirty="0"/>
              <a:t>Barn behöver handledning och stöd i och information om frågor som gäller sexualitet. </a:t>
            </a:r>
          </a:p>
          <a:p>
            <a:r>
              <a:rPr lang="sv-FI" sz="2800" dirty="0"/>
              <a:t>Här har föräldrarna en viktig roll. </a:t>
            </a:r>
          </a:p>
          <a:p>
            <a:r>
              <a:rPr lang="sv-FI" sz="2800" dirty="0"/>
              <a:t>I Finland får barn i skolåldern information också på hälsokunskapslektioner i skolan.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062820-0E07-4DC5-BA98-914E28B43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83" y="2000739"/>
            <a:ext cx="3331062" cy="2998787"/>
          </a:xfrm>
        </p:spPr>
        <p:txBody>
          <a:bodyPr/>
          <a:lstStyle/>
          <a:p>
            <a:r>
              <a:rPr lang="sv-SE" dirty="0"/>
              <a:t>Barnens sexuella rättigheter</a:t>
            </a:r>
            <a:endParaRPr lang="sv-FI" dirty="0"/>
          </a:p>
        </p:txBody>
      </p:sp>
      <p:pic>
        <p:nvPicPr>
          <p:cNvPr id="12290" name="Picture 2" descr="http://kuvapankki.papunet.net/api/thumb/152804.jpg">
            <a:extLst>
              <a:ext uri="{FF2B5EF4-FFF2-40B4-BE49-F238E27FC236}">
                <a16:creationId xmlns:a16="http://schemas.microsoft.com/office/drawing/2014/main" id="{9C51CD65-65FA-4AF1-A448-C483DEA6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35" y="5440217"/>
            <a:ext cx="1189012" cy="11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8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872654-059E-48C9-BC80-450E3CAC1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153551"/>
            <a:ext cx="6695831" cy="5007782"/>
          </a:xfrm>
        </p:spPr>
        <p:txBody>
          <a:bodyPr/>
          <a:lstStyle/>
          <a:p>
            <a:r>
              <a:rPr lang="sv-FI" sz="2800" dirty="0"/>
              <a:t>Sexuellt våld är sexuella handlingar som sker mot någons vilja</a:t>
            </a:r>
          </a:p>
          <a:p>
            <a:r>
              <a:rPr lang="sv-FI" sz="2800" dirty="0"/>
              <a:t>Sexuellt våld är hot, kränkningar och övergrepp som har med sex att göra.</a:t>
            </a:r>
          </a:p>
          <a:p>
            <a:r>
              <a:rPr lang="sv-FI" sz="2800" dirty="0"/>
              <a:t>Det kallas ibland för sexuella trakasserier, sexuellt ofredande, sexuellt övergrepp eller våldtäkt. </a:t>
            </a:r>
          </a:p>
          <a:p>
            <a:r>
              <a:rPr lang="sv-FI" sz="2800" dirty="0"/>
              <a:t>Sexuellt våld förekommer i hela världen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91D428-B8A4-4EF2-856B-6DF44D42A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Sexuell våld</a:t>
            </a:r>
            <a:endParaRPr lang="sv-FI" dirty="0"/>
          </a:p>
        </p:txBody>
      </p:sp>
      <p:pic>
        <p:nvPicPr>
          <p:cNvPr id="13316" name="Picture 4" descr="http://kuvapankki.papunet.net/api/thumb/153438.jpg">
            <a:extLst>
              <a:ext uri="{FF2B5EF4-FFF2-40B4-BE49-F238E27FC236}">
                <a16:creationId xmlns:a16="http://schemas.microsoft.com/office/drawing/2014/main" id="{7CC9F34C-7A0F-47C7-9E4C-0763B1CE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43" y="5461099"/>
            <a:ext cx="1192333" cy="11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1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326572"/>
            <a:ext cx="6695831" cy="6531428"/>
          </a:xfrm>
        </p:spPr>
        <p:txBody>
          <a:bodyPr/>
          <a:lstStyle/>
          <a:p>
            <a:r>
              <a:rPr lang="sv-SE" sz="2800" dirty="0"/>
              <a:t>Våldtäkt</a:t>
            </a:r>
          </a:p>
          <a:p>
            <a:r>
              <a:rPr lang="sv-SE" sz="2800" dirty="0"/>
              <a:t>Tvingande till sex</a:t>
            </a:r>
          </a:p>
          <a:p>
            <a:r>
              <a:rPr lang="sv-SE" sz="2800" dirty="0"/>
              <a:t>Sexuellt antastande</a:t>
            </a:r>
          </a:p>
          <a:p>
            <a:r>
              <a:rPr lang="sv-SE" sz="2800" dirty="0"/>
              <a:t>Sexuellt utnyttjande</a:t>
            </a:r>
          </a:p>
          <a:p>
            <a:r>
              <a:rPr lang="sv-SE" sz="2800" dirty="0"/>
              <a:t>Sexuellt utnyttjande av barn</a:t>
            </a:r>
          </a:p>
          <a:p>
            <a:r>
              <a:rPr lang="sv-SE" sz="2800" dirty="0"/>
              <a:t>Sexhandel</a:t>
            </a:r>
          </a:p>
          <a:p>
            <a:r>
              <a:rPr lang="sv-SE" sz="2800" dirty="0"/>
              <a:t>Köp av sexuella tjänster av en ung person</a:t>
            </a:r>
          </a:p>
          <a:p>
            <a:r>
              <a:rPr lang="sv-SE" sz="2800" dirty="0"/>
              <a:t>Lockande av barn i sexuella syften</a:t>
            </a:r>
          </a:p>
          <a:p>
            <a:r>
              <a:rPr lang="sv-SE" sz="2800" dirty="0"/>
              <a:t>Besökande av en barnpornografisk föreställning</a:t>
            </a:r>
          </a:p>
          <a:p>
            <a:pPr marL="0" indent="0">
              <a:buNone/>
            </a:pPr>
            <a:endParaRPr lang="sv-SE" sz="2400" dirty="0"/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 Sexualbrott</a:t>
            </a:r>
            <a:endParaRPr lang="sv-FI" dirty="0"/>
          </a:p>
        </p:txBody>
      </p:sp>
      <p:pic>
        <p:nvPicPr>
          <p:cNvPr id="8194" name="Picture 2" descr="http://kuvapankki.papunet.net/api/thumb/15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95" y="758954"/>
            <a:ext cx="163636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uvapankki.papunet.net/api/thumb/15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52" y="416657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uvapankki.papunet.net/api/thumb/151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52" y="179249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8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1110343"/>
            <a:ext cx="6695831" cy="5050990"/>
          </a:xfrm>
        </p:spPr>
        <p:txBody>
          <a:bodyPr/>
          <a:lstStyle/>
          <a:p>
            <a:r>
              <a:rPr lang="sv-SE" sz="2800" dirty="0"/>
              <a:t>Spridning av pornografisk bild</a:t>
            </a:r>
          </a:p>
          <a:p>
            <a:r>
              <a:rPr lang="sv-SE" sz="2800" dirty="0"/>
              <a:t>Olaglig visning eller spridning av bildprogram bland minderåriga</a:t>
            </a:r>
          </a:p>
          <a:p>
            <a:r>
              <a:rPr lang="sv-SE" sz="2800" dirty="0"/>
              <a:t>Innehav av barnpornografisk bild</a:t>
            </a:r>
          </a:p>
          <a:p>
            <a:r>
              <a:rPr lang="sv-SE" sz="2800" dirty="0"/>
              <a:t>Samlag med nära släkting </a:t>
            </a:r>
          </a:p>
          <a:p>
            <a:r>
              <a:rPr lang="sv-SE" sz="2800" dirty="0"/>
              <a:t>Spridning av andras privata foto</a:t>
            </a:r>
          </a:p>
          <a:p>
            <a:r>
              <a:rPr lang="sv-SE" sz="2800" dirty="0"/>
              <a:t>Kvinnornas könsstympning är straffbart som grovt misshandel</a:t>
            </a:r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30629" y="2000739"/>
            <a:ext cx="3425516" cy="2998787"/>
          </a:xfrm>
        </p:spPr>
        <p:txBody>
          <a:bodyPr/>
          <a:lstStyle/>
          <a:p>
            <a:r>
              <a:rPr lang="sv-SE" dirty="0"/>
              <a:t>Brått mot allmän ordning</a:t>
            </a:r>
            <a:endParaRPr lang="sv-FI" dirty="0"/>
          </a:p>
        </p:txBody>
      </p:sp>
      <p:pic>
        <p:nvPicPr>
          <p:cNvPr id="14338" name="Picture 2" descr="http://kuvapankki.papunet.net/api/thumb/127258.jpg">
            <a:extLst>
              <a:ext uri="{FF2B5EF4-FFF2-40B4-BE49-F238E27FC236}">
                <a16:creationId xmlns:a16="http://schemas.microsoft.com/office/drawing/2014/main" id="{4C8D2A15-D39F-4089-A668-5697CBA5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41" y="1744394"/>
            <a:ext cx="1334361" cy="17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7A6AAD3-0174-4193-A2F6-D4AB2A08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2" y="422031"/>
            <a:ext cx="6695831" cy="6077243"/>
          </a:xfrm>
        </p:spPr>
        <p:txBody>
          <a:bodyPr/>
          <a:lstStyle/>
          <a:p>
            <a:r>
              <a:rPr lang="sv-FI" sz="2800" dirty="0"/>
              <a:t>rätt till sjukvård och hälsovård </a:t>
            </a:r>
          </a:p>
          <a:p>
            <a:r>
              <a:rPr lang="sv-FI" sz="2800" dirty="0"/>
              <a:t>rätt till kunskap om sexuell hälsa och kunskap om sexualitet </a:t>
            </a:r>
          </a:p>
          <a:p>
            <a:r>
              <a:rPr lang="sv-FI" sz="2800" dirty="0"/>
              <a:t>att bestämma om vem som får röra ens kropp  </a:t>
            </a:r>
          </a:p>
          <a:p>
            <a:r>
              <a:rPr lang="sv-FI" sz="2800" dirty="0"/>
              <a:t>att själv välja sin partner </a:t>
            </a:r>
          </a:p>
          <a:p>
            <a:r>
              <a:rPr lang="sv-FI" sz="2800" dirty="0"/>
              <a:t>själv besluta om man vill ha sex eller inte</a:t>
            </a:r>
          </a:p>
          <a:p>
            <a:r>
              <a:rPr lang="sv-FI" sz="2800" dirty="0"/>
              <a:t> att välja om man vill gifta sig  </a:t>
            </a:r>
          </a:p>
          <a:p>
            <a:r>
              <a:rPr lang="sv-FI" sz="2800" dirty="0"/>
              <a:t>att välja om man vill ha barn  </a:t>
            </a:r>
          </a:p>
          <a:p>
            <a:r>
              <a:rPr lang="sv-FI" sz="2800" dirty="0"/>
              <a:t>att njuta av sex och ha säkert sex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B252FC-F069-43A1-8DC0-847AD1E7A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83" y="2000739"/>
            <a:ext cx="3331062" cy="2998787"/>
          </a:xfrm>
        </p:spPr>
        <p:txBody>
          <a:bodyPr/>
          <a:lstStyle/>
          <a:p>
            <a:r>
              <a:rPr lang="sv-SE" dirty="0"/>
              <a:t>Vad är sexuella rättigheter?</a:t>
            </a:r>
            <a:endParaRPr lang="sv-FI" dirty="0"/>
          </a:p>
        </p:txBody>
      </p:sp>
      <p:pic>
        <p:nvPicPr>
          <p:cNvPr id="2050" name="Picture 2" descr="http://kuvapankki.papunet.net/api/thumb/126788.jpg">
            <a:extLst>
              <a:ext uri="{FF2B5EF4-FFF2-40B4-BE49-F238E27FC236}">
                <a16:creationId xmlns:a16="http://schemas.microsoft.com/office/drawing/2014/main" id="{1943C9A9-CEB8-4BA5-B35D-108386F4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82" y="4614202"/>
            <a:ext cx="1373067" cy="13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5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1289154"/>
            <a:ext cx="6695831" cy="4872179"/>
          </a:xfrm>
        </p:spPr>
        <p:txBody>
          <a:bodyPr/>
          <a:lstStyle/>
          <a:p>
            <a:r>
              <a:rPr lang="sv-SE" sz="2800" dirty="0"/>
              <a:t>Polisen</a:t>
            </a:r>
          </a:p>
          <a:p>
            <a:r>
              <a:rPr lang="sv-SE" sz="2800" dirty="0"/>
              <a:t>Social arbetare</a:t>
            </a:r>
          </a:p>
          <a:p>
            <a:r>
              <a:rPr lang="sv-SE" sz="2800" dirty="0"/>
              <a:t>Läkare</a:t>
            </a:r>
          </a:p>
          <a:p>
            <a:r>
              <a:rPr lang="sv-SE" sz="2800" dirty="0"/>
              <a:t>Hälsovårdare </a:t>
            </a:r>
          </a:p>
          <a:p>
            <a:r>
              <a:rPr lang="sv-SE" sz="2800" dirty="0"/>
              <a:t>Sjukskötare</a:t>
            </a:r>
          </a:p>
          <a:p>
            <a:r>
              <a:rPr lang="sv-SE" sz="2800" dirty="0"/>
              <a:t>Lärare</a:t>
            </a:r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68812" y="2000739"/>
            <a:ext cx="3134115" cy="2998787"/>
          </a:xfrm>
        </p:spPr>
        <p:txBody>
          <a:bodyPr/>
          <a:lstStyle/>
          <a:p>
            <a:r>
              <a:rPr lang="sv-SE" dirty="0"/>
              <a:t>Var kan man </a:t>
            </a:r>
          </a:p>
          <a:p>
            <a:r>
              <a:rPr lang="sv-SE" dirty="0"/>
              <a:t>vända sig för att </a:t>
            </a:r>
          </a:p>
          <a:p>
            <a:r>
              <a:rPr lang="sv-SE" dirty="0"/>
              <a:t>få hjälp </a:t>
            </a:r>
            <a:endParaRPr lang="sv-FI" dirty="0"/>
          </a:p>
        </p:txBody>
      </p:sp>
      <p:pic>
        <p:nvPicPr>
          <p:cNvPr id="17410" name="Picture 2" descr="http://kuvapankki.papunet.net/api/thumb/123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1" y="1071797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uvapankki.papunet.net/api/thumb/151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61" y="415621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kuvapankki.papunet.net/api/thumb/1527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430" y="233001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kuvapankki.papunet.net/api/thumb/127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25" y="4999526"/>
            <a:ext cx="11919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9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485693" y="1434905"/>
            <a:ext cx="6695831" cy="4766960"/>
          </a:xfrm>
        </p:spPr>
        <p:txBody>
          <a:bodyPr/>
          <a:lstStyle/>
          <a:p>
            <a:r>
              <a:rPr lang="sv-SE" sz="2800" dirty="0"/>
              <a:t>Tukinainen</a:t>
            </a:r>
          </a:p>
          <a:p>
            <a:pPr marL="0" indent="0">
              <a:buNone/>
            </a:pPr>
            <a:r>
              <a:rPr lang="sv-FI" sz="2800" dirty="0">
                <a:hlinkClick r:id="rId2"/>
              </a:rPr>
              <a:t>https://www.tukinainen.fi/svenska/</a:t>
            </a:r>
            <a:endParaRPr lang="sv-FI" sz="2800" dirty="0"/>
          </a:p>
          <a:p>
            <a:r>
              <a:rPr lang="sv-SE" sz="2800" dirty="0"/>
              <a:t>Seristöd centret</a:t>
            </a:r>
          </a:p>
          <a:p>
            <a:pPr marL="0" indent="0">
              <a:buNone/>
            </a:pPr>
            <a:r>
              <a:rPr lang="sv-FI" sz="2800" dirty="0">
                <a:hlinkClick r:id="rId3"/>
              </a:rPr>
              <a:t>https://www.hus.fi/sv/sjukvard/sjukhus/kvinnokliniken/polikliniker/Sidor/Seri-st%c3%b6dcentret.aspx</a:t>
            </a:r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211015" y="2000739"/>
            <a:ext cx="2715065" cy="2998787"/>
          </a:xfrm>
        </p:spPr>
        <p:txBody>
          <a:bodyPr/>
          <a:lstStyle/>
          <a:p>
            <a:r>
              <a:rPr lang="sv-SE" dirty="0"/>
              <a:t>Var kan man vända sig för att få hjälp?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5443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1125415"/>
            <a:ext cx="6695831" cy="5359790"/>
          </a:xfrm>
        </p:spPr>
        <p:txBody>
          <a:bodyPr/>
          <a:lstStyle/>
          <a:p>
            <a:pPr marL="0" indent="0">
              <a:buNone/>
            </a:pPr>
            <a:r>
              <a:rPr lang="sv-FI" sz="2800" dirty="0">
                <a:hlinkClick r:id="rId2"/>
              </a:rPr>
              <a:t>https://www.riku.fi/sv/olika-brott/hedersrelaterat-vald/</a:t>
            </a:r>
            <a:endParaRPr lang="sv-SE" sz="2800" dirty="0"/>
          </a:p>
          <a:p>
            <a:pPr marL="0" indent="0">
              <a:buNone/>
            </a:pPr>
            <a:r>
              <a:rPr lang="sv-SE" sz="2800" dirty="0"/>
              <a:t>MONIKA – Multicultural Womens Association   </a:t>
            </a:r>
            <a:r>
              <a:rPr lang="sv-FI" sz="2800" dirty="0">
                <a:hlinkClick r:id="rId3"/>
              </a:rPr>
              <a:t>https://monikanaiset.fi/sv/</a:t>
            </a:r>
            <a:endParaRPr lang="sv-FI" sz="2800" dirty="0"/>
          </a:p>
          <a:p>
            <a:pPr marL="0" indent="0">
              <a:buNone/>
            </a:pPr>
            <a:r>
              <a:rPr lang="sv-SE" sz="2800" dirty="0"/>
              <a:t>SOPU</a:t>
            </a:r>
          </a:p>
          <a:p>
            <a:pPr marL="0" indent="0">
              <a:buNone/>
            </a:pPr>
            <a:r>
              <a:rPr lang="sv-FI" sz="2800" dirty="0">
                <a:hlinkClick r:id="rId4"/>
              </a:rPr>
              <a:t>https://soputila.fi/</a:t>
            </a:r>
            <a:endParaRPr lang="sv-FI" sz="2800" dirty="0"/>
          </a:p>
          <a:p>
            <a:pPr marL="0" indent="0">
              <a:buNone/>
            </a:pPr>
            <a:r>
              <a:rPr lang="sv-SE" sz="2800" dirty="0"/>
              <a:t>Nollinjen     </a:t>
            </a:r>
            <a:r>
              <a:rPr lang="sv-FI" sz="2800" dirty="0">
                <a:hlinkClick r:id="rId5"/>
              </a:rPr>
              <a:t>https://www.nollalinja.fi/sv/</a:t>
            </a:r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6964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661182"/>
            <a:ext cx="6695831" cy="6079252"/>
          </a:xfrm>
        </p:spPr>
        <p:txBody>
          <a:bodyPr/>
          <a:lstStyle/>
          <a:p>
            <a:r>
              <a:rPr lang="sv-SE" sz="2800" dirty="0"/>
              <a:t>Barnskyddet 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2"/>
              </a:rPr>
              <a:t>https://stm.fi/sv/barnskydd</a:t>
            </a:r>
            <a:endParaRPr lang="sv-SE" sz="2800" dirty="0"/>
          </a:p>
          <a:p>
            <a:r>
              <a:rPr lang="sv-SE" sz="2800" dirty="0"/>
              <a:t>Skyddshem </a:t>
            </a:r>
            <a:r>
              <a:rPr lang="sv-FI" sz="2800" dirty="0">
                <a:hlinkClick r:id="rId3"/>
              </a:rPr>
              <a:t>https://thl.fi/sv/web/thlfi-sv/forskning-och-utveckling/tjanster/statens-specialtjanster-inom-social-och-halsovarden/skyddshemstjanster/skyddshem/skyddshems-kontaktuppgifter</a:t>
            </a:r>
            <a:endParaRPr lang="sv-FI" sz="2800" dirty="0"/>
          </a:p>
          <a:p>
            <a:r>
              <a:rPr lang="sv-SE" sz="2800" dirty="0"/>
              <a:t>Skyddshem Mona avsett för kvinnor med invandrar bakgrund och deras barn</a:t>
            </a:r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37536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1C9D7-7AFB-48B5-B51B-5C72BA59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FI" sz="2800" dirty="0">
                <a:hlinkClick r:id="rId2"/>
              </a:rPr>
              <a:t>https://vigorhanke.fi/kieliryhmat/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3"/>
              </a:rPr>
              <a:t>https://www.youtube.com/watch?v=RZR0kaTM1pk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4"/>
              </a:rPr>
              <a:t>https://www.youtube.com/watch?v=oQRuTHlUXRU</a:t>
            </a:r>
            <a:endParaRPr lang="sv-FI" sz="2800" dirty="0"/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F62AF-DEB1-46C5-BE84-7EF5B9A9A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42" y="2000739"/>
            <a:ext cx="3119438" cy="2998787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9341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1B501E8-6E89-44B3-8C8F-B6B0D8DC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28468"/>
            <a:ext cx="6695831" cy="5232865"/>
          </a:xfrm>
        </p:spPr>
        <p:txBody>
          <a:bodyPr/>
          <a:lstStyle/>
          <a:p>
            <a:pPr marL="0" indent="0">
              <a:buNone/>
            </a:pPr>
            <a:r>
              <a:rPr lang="sv-FI" sz="2800" dirty="0">
                <a:hlinkClick r:id="rId2"/>
              </a:rPr>
              <a:t>https://stm.fi/sv/halsoframjande/sexuell-halsa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3"/>
              </a:rPr>
              <a:t>https://thl.fi/sv/web/thlfi-sv/statistik-och-data/statistik-efter-amne/sexuell-och-reproduktiv-halsa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4"/>
              </a:rPr>
              <a:t>https://www.vaestoliitto.fi/sv/unga/vilka-ar-vi/</a:t>
            </a:r>
            <a:endParaRPr lang="sv-FI" sz="2800" dirty="0"/>
          </a:p>
          <a:p>
            <a:pPr marL="0" indent="0">
              <a:buNone/>
            </a:pPr>
            <a:r>
              <a:rPr lang="sv-FI" sz="2800" dirty="0">
                <a:hlinkClick r:id="rId5"/>
              </a:rPr>
              <a:t>https://www.folkhalsan.fi/kunskap/kunskapsomraden/sexuell-halsa/</a:t>
            </a:r>
            <a:endParaRPr lang="sv-FI" sz="2800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69CD27-7535-428D-B583-AA38F0244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948" y="2000739"/>
            <a:ext cx="3359197" cy="2998787"/>
          </a:xfrm>
        </p:spPr>
        <p:txBody>
          <a:bodyPr/>
          <a:lstStyle/>
          <a:p>
            <a:r>
              <a:rPr lang="sv-SE" dirty="0"/>
              <a:t>Tips på materall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38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BDD820E-ADA6-42C1-A761-4EA8ACA7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84737"/>
            <a:ext cx="6695831" cy="5176595"/>
          </a:xfrm>
        </p:spPr>
        <p:txBody>
          <a:bodyPr/>
          <a:lstStyle/>
          <a:p>
            <a:r>
              <a:rPr lang="sv-FI" sz="2800" dirty="0"/>
              <a:t>Rätt att välja om och vem man vara ihop med, bo med eller gifter sig med </a:t>
            </a:r>
          </a:p>
          <a:p>
            <a:r>
              <a:rPr lang="sv-FI" sz="2800" dirty="0"/>
              <a:t>I Finland kan man gifta sig från 18 års ålder  </a:t>
            </a:r>
          </a:p>
          <a:p>
            <a:r>
              <a:rPr lang="sv-FI" sz="2800" dirty="0"/>
              <a:t>Skilsmässa tillåten, räcker om den ena vill, orsak behövs inte </a:t>
            </a:r>
          </a:p>
          <a:p>
            <a:r>
              <a:rPr lang="sv-FI" sz="2800" dirty="0"/>
              <a:t>Två man eller två kvinnor kan gifta sig </a:t>
            </a:r>
          </a:p>
          <a:p>
            <a:r>
              <a:rPr lang="sv-FI" sz="2800" dirty="0"/>
              <a:t>Förbjudet diskriminera sexuella- och könsminoriteter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E3EB23-4A58-4068-9436-C4824ED88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3074" name="Picture 2" descr="http://kuvapankki.papunet.net/api/thumb/129818.jpg">
            <a:extLst>
              <a:ext uri="{FF2B5EF4-FFF2-40B4-BE49-F238E27FC236}">
                <a16:creationId xmlns:a16="http://schemas.microsoft.com/office/drawing/2014/main" id="{328EF392-AA13-44B3-836B-9B9468CC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55" y="5271722"/>
            <a:ext cx="1203081" cy="12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3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775FD11-C1E3-452E-A85A-3C8FCEA4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561513"/>
            <a:ext cx="6695831" cy="4599819"/>
          </a:xfrm>
        </p:spPr>
        <p:txBody>
          <a:bodyPr/>
          <a:lstStyle/>
          <a:p>
            <a:r>
              <a:rPr lang="sv-FI" sz="2800" dirty="0"/>
              <a:t>Den sexuella hälsan är en del av människans hälsa. </a:t>
            </a:r>
          </a:p>
          <a:p>
            <a:r>
              <a:rPr lang="sv-FI" sz="2800" dirty="0"/>
              <a:t>Alla har rätt att njuta av och uttrycka sin sexualitet utan att behöva vara rädd för t.ex. könssjukdomar, oönskad graviditet, diskriminering, våld, kränkande behandling eller påtryckning. </a:t>
            </a:r>
          </a:p>
          <a:p>
            <a:pPr marL="0" indent="0">
              <a:buNone/>
            </a:pPr>
            <a:r>
              <a:rPr lang="sv-FI" sz="2800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4D9926-15AB-4BEE-B551-EB5B9331A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Sexuell hälsa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3659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4169F20-A1F1-4FD0-B3E9-7B7A7DB3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768" y="1364566"/>
            <a:ext cx="6695831" cy="4431007"/>
          </a:xfrm>
        </p:spPr>
        <p:txBody>
          <a:bodyPr/>
          <a:lstStyle/>
          <a:p>
            <a:r>
              <a:rPr lang="sv-FI" sz="2800" dirty="0"/>
              <a:t>I den sexuella hälsan ingår varje människas möjlighet att besluta om sin egen reproduktion och familjeplanering. </a:t>
            </a:r>
          </a:p>
          <a:p>
            <a:r>
              <a:rPr lang="sv-FI" sz="2800" dirty="0"/>
              <a:t>Att förstå sin egen sexualitet, trygghet och känslan av att bli accepterad som sig själv ökar varje människas sexuella välbefinnande.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4586D8-FF52-4E03-A99E-C081855A6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2000739"/>
            <a:ext cx="2940147" cy="2998787"/>
          </a:xfrm>
        </p:spPr>
        <p:txBody>
          <a:bodyPr/>
          <a:lstStyle/>
          <a:p>
            <a:r>
              <a:rPr lang="sv-SE" dirty="0"/>
              <a:t>De vanligaste könssjukdomar och förebyggande av dem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607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CC2FBB0-1724-4527-8C92-5369289A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98806"/>
            <a:ext cx="6695831" cy="5162527"/>
          </a:xfrm>
        </p:spPr>
        <p:txBody>
          <a:bodyPr/>
          <a:lstStyle/>
          <a:p>
            <a:r>
              <a:rPr lang="sv-FI" sz="2800" dirty="0"/>
              <a:t>Klamydia </a:t>
            </a:r>
          </a:p>
          <a:p>
            <a:r>
              <a:rPr lang="sv-FI" sz="2800" dirty="0"/>
              <a:t>HPV och kondylom </a:t>
            </a:r>
          </a:p>
          <a:p>
            <a:r>
              <a:rPr lang="sv-FI" sz="2800" dirty="0"/>
              <a:t>Herpes </a:t>
            </a:r>
          </a:p>
          <a:p>
            <a:r>
              <a:rPr lang="sv-FI" sz="2800" dirty="0"/>
              <a:t>Gonorré </a:t>
            </a:r>
          </a:p>
          <a:p>
            <a:r>
              <a:rPr lang="sv-FI" sz="2800" dirty="0"/>
              <a:t>Hepatit B och C </a:t>
            </a:r>
          </a:p>
          <a:p>
            <a:r>
              <a:rPr lang="sv-FI" sz="2800" dirty="0"/>
              <a:t>Syfilis </a:t>
            </a:r>
          </a:p>
          <a:p>
            <a:r>
              <a:rPr lang="sv-FI" sz="2800" dirty="0"/>
              <a:t>HIV  </a:t>
            </a:r>
          </a:p>
          <a:p>
            <a:r>
              <a:rPr lang="sv-FI" sz="2800" dirty="0"/>
              <a:t>Flatlöss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7FA06B-C280-44D4-A6AA-DBDA58F94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1342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DE9E919-3ABB-4DA3-9AD9-CF5EF998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37625"/>
            <a:ext cx="6695831" cy="5823708"/>
          </a:xfrm>
        </p:spPr>
        <p:txBody>
          <a:bodyPr/>
          <a:lstStyle/>
          <a:p>
            <a:r>
              <a:rPr lang="sv-FI" sz="2800" dirty="0"/>
              <a:t>Man kan hindra oönskade graviditeter med preventivmetoder som är till exempel kondom, p-piller, spiral, p-ringar och p-stavar. </a:t>
            </a:r>
          </a:p>
          <a:p>
            <a:r>
              <a:rPr lang="sv-FI" sz="2800" dirty="0"/>
              <a:t>Diskutera med din egen skötare vilken metod som passar dig. </a:t>
            </a:r>
          </a:p>
          <a:p>
            <a:r>
              <a:rPr lang="sv-FI" sz="2800" dirty="0"/>
              <a:t>Om man misslyckas med preventivmetoden kan man försöka hindra en oönskad graviditet med akut-p-piller. </a:t>
            </a:r>
          </a:p>
          <a:p>
            <a:r>
              <a:rPr lang="sv-FI" sz="2800" dirty="0"/>
              <a:t>Akut-p-piller har den bästa effekten 12 timmar efter samlaget men ingen preventivmetod.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4C10D1-92CF-443A-9F79-23A0533F7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609" y="2000739"/>
            <a:ext cx="3429536" cy="2998787"/>
          </a:xfrm>
        </p:spPr>
        <p:txBody>
          <a:bodyPr/>
          <a:lstStyle/>
          <a:p>
            <a:r>
              <a:rPr lang="sv-SE" dirty="0"/>
              <a:t>Preventivmetoder </a:t>
            </a:r>
            <a:endParaRPr lang="sv-FI" dirty="0"/>
          </a:p>
        </p:txBody>
      </p:sp>
      <p:pic>
        <p:nvPicPr>
          <p:cNvPr id="5122" name="Picture 2" descr="http://kuvapankki.papunet.net/api/thumb/151934.jpg">
            <a:extLst>
              <a:ext uri="{FF2B5EF4-FFF2-40B4-BE49-F238E27FC236}">
                <a16:creationId xmlns:a16="http://schemas.microsoft.com/office/drawing/2014/main" id="{6D88E823-B7FB-42BF-9EAA-0EFDB6C0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98" y="1617785"/>
            <a:ext cx="1335454" cy="13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2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7902E73-8B44-4F3C-A2A8-1DDD3719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012874"/>
            <a:ext cx="6695831" cy="5148459"/>
          </a:xfrm>
        </p:spPr>
        <p:txBody>
          <a:bodyPr/>
          <a:lstStyle/>
          <a:p>
            <a:r>
              <a:rPr lang="sv-FI" dirty="0"/>
              <a:t>Homosexualitet </a:t>
            </a:r>
          </a:p>
          <a:p>
            <a:r>
              <a:rPr lang="sv-FI" dirty="0"/>
              <a:t> Bisexualitet </a:t>
            </a:r>
          </a:p>
          <a:p>
            <a:r>
              <a:rPr lang="sv-FI" dirty="0"/>
              <a:t>Asexualitet</a:t>
            </a:r>
          </a:p>
          <a:p>
            <a:endParaRPr lang="sv-FI" dirty="0"/>
          </a:p>
          <a:p>
            <a:endParaRPr lang="sv-FI" dirty="0"/>
          </a:p>
          <a:p>
            <a:r>
              <a:rPr lang="sv-FI" dirty="0"/>
              <a:t>Transvestit </a:t>
            </a:r>
          </a:p>
          <a:p>
            <a:r>
              <a:rPr lang="sv-FI" dirty="0"/>
              <a:t>Transkönad </a:t>
            </a:r>
          </a:p>
          <a:p>
            <a:r>
              <a:rPr lang="sv-FI" dirty="0"/>
              <a:t> Ickebinär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44EBCA-5B82-45E2-9CEE-DD52E30DB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77" y="2000739"/>
            <a:ext cx="3415468" cy="2998787"/>
          </a:xfrm>
        </p:spPr>
        <p:txBody>
          <a:bodyPr/>
          <a:lstStyle/>
          <a:p>
            <a:r>
              <a:rPr lang="sv-SE" dirty="0"/>
              <a:t>Sexuella och </a:t>
            </a:r>
          </a:p>
          <a:p>
            <a:r>
              <a:rPr lang="sv-SE" dirty="0"/>
              <a:t>könsminioriteter</a:t>
            </a:r>
            <a:endParaRPr lang="sv-FI" dirty="0"/>
          </a:p>
        </p:txBody>
      </p:sp>
      <p:pic>
        <p:nvPicPr>
          <p:cNvPr id="6146" name="Picture 2" descr="http://kuvapankki.papunet.net/api/thumb/126349.jpg">
            <a:extLst>
              <a:ext uri="{FF2B5EF4-FFF2-40B4-BE49-F238E27FC236}">
                <a16:creationId xmlns:a16="http://schemas.microsoft.com/office/drawing/2014/main" id="{29584E13-5DB1-4F86-8DFA-8DDAC6D9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98" y="2419643"/>
            <a:ext cx="2229875" cy="22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4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5DAC92E-DF56-4FE9-9498-7272BAED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00331"/>
            <a:ext cx="6695831" cy="5261001"/>
          </a:xfrm>
        </p:spPr>
        <p:txBody>
          <a:bodyPr/>
          <a:lstStyle/>
          <a:p>
            <a:r>
              <a:rPr lang="sv-FI" sz="2800" dirty="0"/>
              <a:t>Bestämmer själv om man vill, också i äktenskapet </a:t>
            </a:r>
          </a:p>
          <a:p>
            <a:r>
              <a:rPr lang="sv-FI" sz="2800" dirty="0"/>
              <a:t>Skyddsålder 16 år (18 år om beroendeförhållande) </a:t>
            </a:r>
          </a:p>
          <a:p>
            <a:r>
              <a:rPr lang="sv-FI" sz="2800" dirty="0"/>
              <a:t>Onani bra sätt att lära känna sin kropp </a:t>
            </a:r>
          </a:p>
          <a:p>
            <a:r>
              <a:rPr lang="sv-FI" sz="2800" dirty="0"/>
              <a:t>Samlag, munsex, smeksex, analsex... </a:t>
            </a:r>
          </a:p>
          <a:p>
            <a:r>
              <a:rPr lang="sv-FI" sz="2800" dirty="0"/>
              <a:t>Att tvinga någon ha sex är ett brott </a:t>
            </a:r>
          </a:p>
          <a:p>
            <a:r>
              <a:rPr lang="sv-FI" sz="2800" dirty="0"/>
              <a:t>Könssjukdomar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E08FBD-156A-46CF-9865-A470B3551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Sex</a:t>
            </a:r>
            <a:endParaRPr lang="sv-FI" dirty="0"/>
          </a:p>
        </p:txBody>
      </p:sp>
      <p:pic>
        <p:nvPicPr>
          <p:cNvPr id="7170" name="Picture 2" descr="http://kuvapankki.papunet.net/api/thumb/140540.jpg">
            <a:extLst>
              <a:ext uri="{FF2B5EF4-FFF2-40B4-BE49-F238E27FC236}">
                <a16:creationId xmlns:a16="http://schemas.microsoft.com/office/drawing/2014/main" id="{DE02731C-3DB3-409E-A9F9-0AE266A6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24" y="1533378"/>
            <a:ext cx="1541878" cy="15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4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1053</Words>
  <Application>Microsoft Office PowerPoint</Application>
  <PresentationFormat>Bredbild</PresentationFormat>
  <Paragraphs>138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3" baseType="lpstr">
      <vt:lpstr>Calibri</vt:lpstr>
      <vt:lpstr>Roboto Black</vt:lpstr>
      <vt:lpstr>Georgia</vt:lpstr>
      <vt:lpstr>Roboto Medium</vt:lpstr>
      <vt:lpstr>CillaFHscript</vt:lpstr>
      <vt:lpstr>Roboto Light</vt:lpstr>
      <vt:lpstr>Arial</vt:lpstr>
      <vt:lpstr>Office Theme</vt:lpstr>
      <vt:lpstr>Sexuell hälsa och sexuella rättigheter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2022-05-19T11:16:45Z</dcterms:modified>
</cp:coreProperties>
</file>