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17"/>
  </p:notesMasterIdLst>
  <p:sldIdLst>
    <p:sldId id="256" r:id="rId2"/>
    <p:sldId id="313" r:id="rId3"/>
    <p:sldId id="296" r:id="rId4"/>
    <p:sldId id="316" r:id="rId5"/>
    <p:sldId id="317" r:id="rId6"/>
    <p:sldId id="318" r:id="rId7"/>
    <p:sldId id="319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</p:sldIdLst>
  <p:sldSz cx="12192000" cy="6858000"/>
  <p:notesSz cx="6797675" cy="9928225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illaFHscript" pitchFamily="2" charset="-128"/>
      <p:regular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  <p:embeddedFont>
      <p:font typeface="Roboto Black" pitchFamily="2" charset="0"/>
      <p:bold r:id="rId27"/>
      <p:boldItalic r:id="rId28"/>
    </p:embeddedFont>
    <p:embeddedFont>
      <p:font typeface="Roboto Light" pitchFamily="2" charset="0"/>
      <p:regular r:id="rId29"/>
      <p:bold r:id="rId30"/>
      <p:italic r:id="rId31"/>
      <p:boldItalic r:id="rId32"/>
    </p:embeddedFont>
    <p:embeddedFont>
      <p:font typeface="Roboto Medium" pitchFamily="2" charset="0"/>
      <p:regular r:id="rId33"/>
      <p:bold r:id="rId34"/>
      <p:italic r:id="rId35"/>
      <p:boldItalic r:id="rId36"/>
    </p:embeddedFont>
  </p:embeddedFontLst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pos="2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343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32"/>
        <p:guide pos="2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2D803-7644-4CC1-85FF-BEEC9980E3D7}" type="datetimeFigureOut">
              <a:rPr lang="sv-FI" smtClean="0"/>
              <a:t>19-05-2022</a:t>
            </a:fld>
            <a:endParaRPr lang="sv-FI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6A15-D5A9-4BEC-97B6-91CF0A09D7BD}" type="slidenum">
              <a:rPr lang="sv-FI" smtClean="0"/>
              <a:t>‹#›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669371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3219451" y="0"/>
            <a:ext cx="897255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4793" y="2274398"/>
            <a:ext cx="8009907" cy="1250579"/>
          </a:xfrm>
        </p:spPr>
        <p:txBody>
          <a:bodyPr lIns="0" rIns="0" anchor="t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4793" y="3602038"/>
            <a:ext cx="8009907" cy="1655762"/>
          </a:xfrm>
        </p:spPr>
        <p:txBody>
          <a:bodyPr lIns="0" rIns="0" bIns="0"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FI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667253" y="294633"/>
            <a:ext cx="2855913" cy="1685132"/>
          </a:xfrm>
        </p:spPr>
        <p:txBody>
          <a:bodyPr lIns="0" rIns="0">
            <a:normAutofit/>
          </a:bodyPr>
          <a:lstStyle>
            <a:lvl1pPr marL="0" indent="0">
              <a:lnSpc>
                <a:spcPts val="1700"/>
              </a:lnSpc>
              <a:buFontTx/>
              <a:buNone/>
              <a:defRPr sz="1600" baseline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189" indent="0">
              <a:buFontTx/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2pPr>
            <a:lvl3pPr marL="914377" indent="0">
              <a:buFontTx/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371566" indent="0">
              <a:buFontTx/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828754" indent="0">
              <a:buFontTx/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innehåll</a:t>
            </a:r>
            <a:endParaRPr lang="en-US" dirty="0"/>
          </a:p>
        </p:txBody>
      </p:sp>
      <p:sp>
        <p:nvSpPr>
          <p:cNvPr id="7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767817"/>
            <a:ext cx="3219451" cy="6090183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81863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H="1">
            <a:off x="0" y="0"/>
            <a:ext cx="322483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054" y="1156392"/>
            <a:ext cx="1814841" cy="227260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Plats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längre</a:t>
            </a:r>
            <a:r>
              <a:rPr lang="en-US" dirty="0"/>
              <a:t> </a:t>
            </a:r>
            <a:r>
              <a:rPr lang="en-US" dirty="0" err="1"/>
              <a:t>rubrik</a:t>
            </a:r>
            <a:endParaRPr lang="sv-FI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224213" y="0"/>
            <a:ext cx="8967787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" y="294632"/>
            <a:ext cx="2170119" cy="23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420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19450" y="0"/>
            <a:ext cx="90725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971" y="2000739"/>
            <a:ext cx="6866261" cy="4160594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57971" y="656135"/>
            <a:ext cx="6866261" cy="1039808"/>
          </a:xfrm>
        </p:spPr>
        <p:txBody>
          <a:bodyPr tIns="0" bIns="0"/>
          <a:lstStyle/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6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774303"/>
            <a:ext cx="3219451" cy="6083697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020234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7254"/>
            <a:ext cx="12292048" cy="34307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 dirty="0"/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1258637" y="2000739"/>
            <a:ext cx="2156561" cy="3213435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4237" y="656135"/>
            <a:ext cx="6866261" cy="1039808"/>
          </a:xfrm>
        </p:spPr>
        <p:txBody>
          <a:bodyPr tIns="0" bIns="0"/>
          <a:lstStyle/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9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3766415" y="2000738"/>
            <a:ext cx="2156561" cy="3213435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6274193" y="2000738"/>
            <a:ext cx="2156561" cy="3213435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781971" y="2000737"/>
            <a:ext cx="2156561" cy="3213435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69153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0"/>
            <a:ext cx="321945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tIns="0" bIns="0"/>
          <a:lstStyle/>
          <a:p>
            <a:r>
              <a:rPr lang="en-US"/>
              <a:t>Click to edit Master title style</a:t>
            </a:r>
            <a:endParaRPr lang="sv-FI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" y="294632"/>
            <a:ext cx="2170119" cy="23292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36707" y="2000739"/>
            <a:ext cx="3119438" cy="2998787"/>
          </a:xfrm>
        </p:spPr>
        <p:txBody>
          <a:bodyPr/>
          <a:lstStyle>
            <a:lvl1pPr marL="0" indent="0">
              <a:buNone/>
              <a:defRPr sz="4400">
                <a:solidFill>
                  <a:schemeClr val="accent1"/>
                </a:solidFill>
                <a:latin typeface="CillaFHscript" pitchFamily="2" charset="-128"/>
                <a:ea typeface="CillaFHscript" pitchFamily="2" charset="-128"/>
                <a:cs typeface="CillaFHscript" pitchFamily="2" charset="-128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5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891" y="1709742"/>
            <a:ext cx="10081847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891" y="4589467"/>
            <a:ext cx="1008184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943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891" y="1709742"/>
            <a:ext cx="10081847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891" y="4589467"/>
            <a:ext cx="1008184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5112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891" y="1709742"/>
            <a:ext cx="10081847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891" y="4589467"/>
            <a:ext cx="1008184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029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2891" y="1709742"/>
            <a:ext cx="10081847" cy="2852737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bg1"/>
                </a:solidFill>
                <a:latin typeface="CillaFHscript" pitchFamily="2" charset="-128"/>
                <a:ea typeface="CillaFHscript" pitchFamily="2" charset="-128"/>
                <a:cs typeface="CillaFHscript" pitchFamily="2" charset="-128"/>
              </a:defRPr>
            </a:lvl1pPr>
          </a:lstStyle>
          <a:p>
            <a:r>
              <a:rPr lang="en-US" dirty="0"/>
              <a:t>Cilla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891" y="4589467"/>
            <a:ext cx="1008184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617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H="1">
            <a:off x="0" y="0"/>
            <a:ext cx="322483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054" y="1156392"/>
            <a:ext cx="3251841" cy="227260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Plats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längre</a:t>
            </a:r>
            <a:r>
              <a:rPr lang="en-US" dirty="0"/>
              <a:t> </a:t>
            </a:r>
            <a:r>
              <a:rPr lang="en-US" dirty="0" err="1"/>
              <a:t>rubrik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7070" y="1156392"/>
            <a:ext cx="6140182" cy="4873625"/>
          </a:xfrm>
        </p:spPr>
        <p:txBody>
          <a:bodyPr wrap="square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" y="294632"/>
            <a:ext cx="2170119" cy="23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98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7971" y="656135"/>
            <a:ext cx="6695831" cy="1039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7971" y="2000739"/>
            <a:ext cx="6695831" cy="41605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" y="294632"/>
            <a:ext cx="2170119" cy="23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0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63" r:id="rId6"/>
    <p:sldLayoutId id="2147483664" r:id="rId7"/>
    <p:sldLayoutId id="2147483665" r:id="rId8"/>
    <p:sldLayoutId id="2147483656" r:id="rId9"/>
    <p:sldLayoutId id="2147483662" r:id="rId1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ts val="384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4793" y="2178421"/>
            <a:ext cx="8009907" cy="1250579"/>
          </a:xfrm>
        </p:spPr>
        <p:txBody>
          <a:bodyPr>
            <a:noAutofit/>
          </a:bodyPr>
          <a:lstStyle/>
          <a:p>
            <a:r>
              <a:rPr lang="sv-SE" sz="4000" b="0" dirty="0">
                <a:latin typeface="+mj-lt"/>
                <a:ea typeface="Roboto Black" panose="02000000000000000000" pitchFamily="2" charset="0"/>
                <a:cs typeface="CillaFHscript" pitchFamily="2" charset="-128"/>
              </a:rPr>
              <a:t>Hälsa och åldrande i Finland </a:t>
            </a:r>
            <a:endParaRPr lang="sv-FI" sz="4000" b="0" dirty="0">
              <a:latin typeface="+mj-lt"/>
              <a:ea typeface="Roboto Black" panose="02000000000000000000" pitchFamily="2" charset="0"/>
              <a:cs typeface="CillaFHscript" pitchFamily="2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4793" y="3819610"/>
            <a:ext cx="8009907" cy="1438190"/>
          </a:xfrm>
        </p:spPr>
        <p:txBody>
          <a:bodyPr>
            <a:normAutofit/>
          </a:bodyPr>
          <a:lstStyle/>
          <a:p>
            <a:endParaRPr lang="sv-FI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sv-FI" sz="1800" dirty="0"/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4" r="18704"/>
          <a:stretch>
            <a:fillRect/>
          </a:stretch>
        </p:blipFill>
        <p:spPr>
          <a:xfrm>
            <a:off x="0" y="0"/>
            <a:ext cx="3219450" cy="6858000"/>
          </a:xfrm>
        </p:spPr>
      </p:pic>
    </p:spTree>
    <p:extLst>
      <p:ext uri="{BB962C8B-B14F-4D97-AF65-F5344CB8AC3E}">
        <p14:creationId xmlns:p14="http://schemas.microsoft.com/office/powerpoint/2010/main" val="1010412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EADE1B81-C9CF-47B9-90E3-1A8462B63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689317"/>
            <a:ext cx="6695831" cy="5472016"/>
          </a:xfrm>
        </p:spPr>
        <p:txBody>
          <a:bodyPr/>
          <a:lstStyle/>
          <a:p>
            <a:r>
              <a:rPr lang="sv-SE" sz="2800" dirty="0"/>
              <a:t>I Finland har de som är över 65 år fyllda få 10-50 procents pensionärsrabatt på bussar, tåg och båtar </a:t>
            </a:r>
          </a:p>
          <a:p>
            <a:r>
              <a:rPr lang="sv-SE" sz="2800" dirty="0"/>
              <a:t>Pensionärer kan också få rabatt på motions och kulturtjänster t.ex. sim avgift, teater och konsert </a:t>
            </a:r>
          </a:p>
          <a:p>
            <a:r>
              <a:rPr lang="sv-SE" sz="2800" dirty="0"/>
              <a:t>Pensionärer under 65 år kan också få rabatt men de måste bevisa det med arbetspensionskort eller folkpensionskort </a:t>
            </a:r>
            <a:endParaRPr lang="sv-FI" sz="2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41B41A3-0D66-42AB-83E9-8FA64B27E3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000739"/>
            <a:ext cx="3556145" cy="2998787"/>
          </a:xfrm>
        </p:spPr>
        <p:txBody>
          <a:bodyPr/>
          <a:lstStyle/>
          <a:p>
            <a:r>
              <a:rPr lang="sv-SE" dirty="0"/>
              <a:t>Pensionärsrabatter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880835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0F744A5-7EE0-4891-9F84-A07C99742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6106" y="309488"/>
            <a:ext cx="6695831" cy="6548511"/>
          </a:xfrm>
        </p:spPr>
        <p:txBody>
          <a:bodyPr/>
          <a:lstStyle/>
          <a:p>
            <a:r>
              <a:rPr lang="sv-SE" sz="2800" dirty="0"/>
              <a:t>Arbetspensionen som grundar sig på lönen</a:t>
            </a:r>
          </a:p>
          <a:p>
            <a:r>
              <a:rPr lang="sv-SE" sz="2800" dirty="0"/>
              <a:t>Folkpensionen garanterar utkomst för de som inte får arbetspension</a:t>
            </a:r>
          </a:p>
          <a:p>
            <a:r>
              <a:rPr lang="sv-SE" sz="2800" dirty="0"/>
              <a:t>På pensionen betalas skatt</a:t>
            </a:r>
          </a:p>
          <a:p>
            <a:r>
              <a:rPr lang="sv-SE" sz="2800" dirty="0"/>
              <a:t>En persons pension kan bestå av olika slags pensioner, arbetspension och partiell folkpension </a:t>
            </a:r>
          </a:p>
          <a:p>
            <a:r>
              <a:rPr lang="sv-SE" sz="2800" dirty="0"/>
              <a:t>Invalidpension – om en människa kan inte längre jobba på grunda av sjukdom</a:t>
            </a:r>
          </a:p>
          <a:p>
            <a:r>
              <a:rPr lang="sv-SE" sz="2800" dirty="0"/>
              <a:t>Familjepension – efter make dött kan änkan eller änklingen under 18 år</a:t>
            </a:r>
          </a:p>
          <a:p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99FE8D3-3FA3-443F-8181-84928E1E19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Olika pensioner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156128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1271652-1F02-49F6-ACB1-37FFECA65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970671"/>
            <a:ext cx="6695831" cy="5190662"/>
          </a:xfrm>
        </p:spPr>
        <p:txBody>
          <a:bodyPr/>
          <a:lstStyle/>
          <a:p>
            <a:r>
              <a:rPr lang="sv-SE" sz="2800" dirty="0"/>
              <a:t>Privata pensionsförsäkringar – man betalar själv månatligen</a:t>
            </a:r>
          </a:p>
          <a:p>
            <a:r>
              <a:rPr lang="sv-SE" sz="2800" dirty="0"/>
              <a:t>Arbete som utförs utomlands – man kan få både pension från utomlands och från Finland</a:t>
            </a:r>
          </a:p>
          <a:p>
            <a:r>
              <a:rPr lang="sv-SE" sz="2800" dirty="0"/>
              <a:t>Pension måste man ansöka genom att fylla i pensionsansökan </a:t>
            </a:r>
          </a:p>
          <a:p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F957578-CDBF-4161-B86E-4139C9CA7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167331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14B0CCF4-F62F-4CE9-A410-4F2BBD30A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520504"/>
            <a:ext cx="6695831" cy="5640829"/>
          </a:xfrm>
        </p:spPr>
        <p:txBody>
          <a:bodyPr/>
          <a:lstStyle/>
          <a:p>
            <a:r>
              <a:rPr lang="sv-SE" sz="2800" dirty="0"/>
              <a:t>Stödboende hemma – kommunen ordnar boendetjänster för äldre</a:t>
            </a:r>
          </a:p>
          <a:p>
            <a:r>
              <a:rPr lang="sv-SE" sz="2800" dirty="0"/>
              <a:t>Hemvård och hemsjukvård hjälper de äldre med det dom inte klarar av längre ( mat, toalettbesök, dusch och påklädning )</a:t>
            </a:r>
          </a:p>
          <a:p>
            <a:r>
              <a:rPr lang="sv-SE" sz="2800" dirty="0"/>
              <a:t>Måltidservice  - man får färdiga varma måltider varje dag eller några gånger i veckan</a:t>
            </a:r>
          </a:p>
          <a:p>
            <a:r>
              <a:rPr lang="sv-SE" sz="2800" dirty="0"/>
              <a:t>Trygghetstjänst eller trygghetstelefon som man kan ringa på om man behöver hjälp</a:t>
            </a:r>
            <a:endParaRPr lang="sv-FI" sz="2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15769BE-294A-447F-BDD1-0C7AA2FC25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474" y="2000739"/>
            <a:ext cx="3457671" cy="2998787"/>
          </a:xfrm>
        </p:spPr>
        <p:txBody>
          <a:bodyPr/>
          <a:lstStyle/>
          <a:p>
            <a:r>
              <a:rPr lang="sv-SE" dirty="0"/>
              <a:t>Vårdtjänster för äldre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059728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50A072DE-3FDC-4A19-968C-2895337FF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174" y="1079853"/>
            <a:ext cx="6695831" cy="4698293"/>
          </a:xfrm>
        </p:spPr>
        <p:txBody>
          <a:bodyPr/>
          <a:lstStyle/>
          <a:p>
            <a:r>
              <a:rPr lang="sv-SE" sz="2800" dirty="0"/>
              <a:t>När åldringens familj sköter om hen hemma</a:t>
            </a:r>
          </a:p>
          <a:p>
            <a:r>
              <a:rPr lang="sv-SE" sz="2800" dirty="0"/>
              <a:t>Kommunen kan betala stöd för närståendevård åt vårdaren</a:t>
            </a:r>
          </a:p>
          <a:p>
            <a:r>
              <a:rPr lang="sv-SE" sz="2800" dirty="0"/>
              <a:t>Närståendevårdaren har också rätt till lediga dagar</a:t>
            </a:r>
          </a:p>
          <a:p>
            <a:r>
              <a:rPr lang="sv-SE" sz="2800" dirty="0"/>
              <a:t>Närståendevårdare räknas också om man sköter om sina barn hemma som är riktigt sjuka eller har en funktionsvariation</a:t>
            </a:r>
          </a:p>
          <a:p>
            <a:endParaRPr lang="sv-FI" sz="2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B0D879-1588-4244-8478-42C99CA9B0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745" y="2000739"/>
            <a:ext cx="3401400" cy="2998787"/>
          </a:xfrm>
        </p:spPr>
        <p:txBody>
          <a:bodyPr/>
          <a:lstStyle/>
          <a:p>
            <a:r>
              <a:rPr lang="sv-SE" dirty="0"/>
              <a:t>Närståendevård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646769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9D5E3CCA-526C-4D23-B602-FF10E918B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858129"/>
            <a:ext cx="6695831" cy="5303204"/>
          </a:xfrm>
        </p:spPr>
        <p:txBody>
          <a:bodyPr/>
          <a:lstStyle/>
          <a:p>
            <a:r>
              <a:rPr lang="sv-SE" sz="2800" dirty="0"/>
              <a:t>I servicehus kan man bo om man behöver hjälp dygnet runt. Alla har sin egen lägenhet men det finns också gemensamma lokalerna</a:t>
            </a:r>
          </a:p>
          <a:p>
            <a:r>
              <a:rPr lang="sv-SE" sz="2800" dirty="0"/>
              <a:t>Anstaltsvård är för personer som inte mera kan klara sig att bo hemma eller på serviceboende, personer som behöver mycket hjälp</a:t>
            </a:r>
          </a:p>
          <a:p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5BE585D-8753-45ED-B978-EAB772CD42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Dagcenter, serviceboende, anstaltsvård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806871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C6B36ED9-53F9-422D-A673-0E96D0FEB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2180492"/>
            <a:ext cx="6695831" cy="3980841"/>
          </a:xfrm>
        </p:spPr>
        <p:txBody>
          <a:bodyPr/>
          <a:lstStyle/>
          <a:p>
            <a:r>
              <a:rPr lang="sv-SE" sz="2800" dirty="0"/>
              <a:t>Hälsan påverkas av arv och levnadsätt</a:t>
            </a:r>
          </a:p>
          <a:p>
            <a:r>
              <a:rPr lang="sv-SE" sz="2800" dirty="0"/>
              <a:t>Alla har ansvar över att själv sköta om sin egen hälsa </a:t>
            </a:r>
          </a:p>
          <a:p>
            <a:endParaRPr lang="sv-FI" sz="2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FA5DD8-92BC-4EAB-A2E5-98A3814988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474" y="2000739"/>
            <a:ext cx="3457671" cy="2998787"/>
          </a:xfrm>
        </p:spPr>
        <p:txBody>
          <a:bodyPr/>
          <a:lstStyle/>
          <a:p>
            <a:r>
              <a:rPr lang="sv-SE" dirty="0"/>
              <a:t>Hälsa och sjukdom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640404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657971" y="1125415"/>
            <a:ext cx="6695831" cy="5275385"/>
          </a:xfrm>
        </p:spPr>
        <p:txBody>
          <a:bodyPr/>
          <a:lstStyle/>
          <a:p>
            <a:r>
              <a:rPr lang="sv-SE" sz="2800" dirty="0"/>
              <a:t>Arbeta inte för mycket</a:t>
            </a:r>
          </a:p>
          <a:p>
            <a:r>
              <a:rPr lang="sv-SE" sz="2800" dirty="0"/>
              <a:t>Vila och sov</a:t>
            </a:r>
          </a:p>
          <a:p>
            <a:r>
              <a:rPr lang="sv-SE" sz="2800" dirty="0"/>
              <a:t>Ät hälsosamt</a:t>
            </a:r>
          </a:p>
          <a:p>
            <a:r>
              <a:rPr lang="sv-SE" sz="2800" dirty="0"/>
              <a:t>Motionera</a:t>
            </a:r>
          </a:p>
          <a:p>
            <a:r>
              <a:rPr lang="sv-SE" sz="2800" dirty="0"/>
              <a:t>Rök inte</a:t>
            </a:r>
          </a:p>
          <a:p>
            <a:r>
              <a:rPr lang="sv-SE" sz="2800" dirty="0"/>
              <a:t>Drick tillräckligt med vatten</a:t>
            </a:r>
          </a:p>
          <a:p>
            <a:r>
              <a:rPr lang="sv-SE" sz="2800" dirty="0"/>
              <a:t>Tänk positivt</a:t>
            </a:r>
          </a:p>
          <a:p>
            <a:endParaRPr lang="sv-SE" sz="280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422031" y="2000739"/>
            <a:ext cx="3134114" cy="2998787"/>
          </a:xfrm>
        </p:spPr>
        <p:txBody>
          <a:bodyPr/>
          <a:lstStyle/>
          <a:p>
            <a:r>
              <a:rPr lang="sv-SE" dirty="0"/>
              <a:t>Tips för en </a:t>
            </a:r>
          </a:p>
          <a:p>
            <a:r>
              <a:rPr lang="sv-SE" dirty="0"/>
              <a:t>god hälsa</a:t>
            </a:r>
          </a:p>
        </p:txBody>
      </p:sp>
    </p:spTree>
    <p:extLst>
      <p:ext uri="{BB962C8B-B14F-4D97-AF65-F5344CB8AC3E}">
        <p14:creationId xmlns:p14="http://schemas.microsoft.com/office/powerpoint/2010/main" val="58769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5727BF52-D701-4573-B37C-D98BE8894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562708"/>
            <a:ext cx="6695831" cy="5756808"/>
          </a:xfrm>
        </p:spPr>
        <p:txBody>
          <a:bodyPr/>
          <a:lstStyle/>
          <a:p>
            <a:r>
              <a:rPr lang="sv-SE" sz="2800" dirty="0"/>
              <a:t>Välfärdssamhället är att främja och trygga finländarnas hälsa</a:t>
            </a:r>
          </a:p>
          <a:p>
            <a:r>
              <a:rPr lang="sv-SE" sz="2800" dirty="0"/>
              <a:t>Hälsopolitiken görs genom att ha lagar som rör hälsofrämjande t.ex. tobakslagen –lagen tillåter inte rökning i allmänna lokaler</a:t>
            </a:r>
          </a:p>
          <a:p>
            <a:r>
              <a:rPr lang="sv-SE" sz="2800" dirty="0"/>
              <a:t>Det samlas också in forskningsdata och statistik om finländarens hälsan och sjukdomar</a:t>
            </a:r>
          </a:p>
          <a:p>
            <a:r>
              <a:rPr lang="sv-SE" sz="2800" dirty="0"/>
              <a:t>Med hjälp av det kan man planera olika hälsopolitiska program   t.ex. hjärta och kärlsjukdomar eller cancer</a:t>
            </a:r>
          </a:p>
          <a:p>
            <a:pPr marL="0" indent="0">
              <a:buNone/>
            </a:pPr>
            <a:endParaRPr lang="sv-FI" sz="280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111D98EF-1BA0-4FEF-B906-5006FA568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971" y="731520"/>
            <a:ext cx="6695831" cy="675250"/>
          </a:xfrm>
        </p:spPr>
        <p:txBody>
          <a:bodyPr/>
          <a:lstStyle/>
          <a:p>
            <a:r>
              <a:rPr lang="sv-SE" dirty="0"/>
              <a:t> </a:t>
            </a:r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2062F33-D650-4A8C-9F38-CA908EC00D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0165" y="2000739"/>
            <a:ext cx="2307103" cy="2998787"/>
          </a:xfrm>
        </p:spPr>
        <p:txBody>
          <a:bodyPr/>
          <a:lstStyle/>
          <a:p>
            <a:r>
              <a:rPr lang="sv-SE" dirty="0"/>
              <a:t>Hälsan i välfärds-samhället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66037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174A41F-88B9-4A08-9CF8-D90E6F9BB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520506"/>
            <a:ext cx="6695831" cy="5640828"/>
          </a:xfrm>
        </p:spPr>
        <p:txBody>
          <a:bodyPr/>
          <a:lstStyle/>
          <a:p>
            <a:r>
              <a:rPr lang="sv-SE" sz="2800" dirty="0"/>
              <a:t>Offentliga hälsovårdstjänster erbjuds på hälsocentraler och i skolor</a:t>
            </a:r>
          </a:p>
          <a:p>
            <a:r>
              <a:rPr lang="sv-SE" sz="2800" dirty="0"/>
              <a:t>Till tjänsterna hör läkar- och sjukskötarmottagning, tandvård, rådgivning och skolhälsovård</a:t>
            </a:r>
          </a:p>
          <a:p>
            <a:r>
              <a:rPr lang="sv-SE" sz="2800" dirty="0"/>
              <a:t>Till skolhälsovård hör tandvård, regelbundna hälso- och läkargranskningar och individuell hälsorådgivning</a:t>
            </a:r>
          </a:p>
          <a:p>
            <a:r>
              <a:rPr lang="sv-SE" sz="2800" dirty="0"/>
              <a:t>Alla som permanent bor i Finland har rätt till hälsovårdstjänster </a:t>
            </a:r>
          </a:p>
          <a:p>
            <a:pPr marL="0" indent="0">
              <a:buNone/>
            </a:pPr>
            <a:r>
              <a:rPr lang="sv-SE" sz="2800" dirty="0"/>
              <a:t> </a:t>
            </a:r>
          </a:p>
          <a:p>
            <a:endParaRPr lang="sv-FI" sz="280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5D6E65D-FD6B-4632-BB4B-37FECD8CB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971" y="656135"/>
            <a:ext cx="6695831" cy="820973"/>
          </a:xfrm>
        </p:spPr>
        <p:txBody>
          <a:bodyPr/>
          <a:lstStyle/>
          <a:p>
            <a:r>
              <a:rPr lang="sv-SE" dirty="0"/>
              <a:t> </a:t>
            </a:r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95C793B-66F1-4313-8F43-855877E735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000739"/>
            <a:ext cx="3319975" cy="2998787"/>
          </a:xfrm>
        </p:spPr>
        <p:txBody>
          <a:bodyPr/>
          <a:lstStyle/>
          <a:p>
            <a:r>
              <a:rPr lang="sv-SE" dirty="0"/>
              <a:t>Hälsovårdstjänster</a:t>
            </a:r>
          </a:p>
          <a:p>
            <a:r>
              <a:rPr lang="sv-SE" dirty="0"/>
              <a:t> i </a:t>
            </a:r>
          </a:p>
          <a:p>
            <a:r>
              <a:rPr lang="sv-SE" dirty="0"/>
              <a:t>Finland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783992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B4494449-58F5-40B6-8C82-8BA111138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309489"/>
            <a:ext cx="6695831" cy="6386733"/>
          </a:xfrm>
        </p:spPr>
        <p:txBody>
          <a:bodyPr/>
          <a:lstStyle/>
          <a:p>
            <a:r>
              <a:rPr lang="sv-SE" sz="2800" dirty="0"/>
              <a:t>Hälsocentralläkare eller hälsovårdare kan besöka om man känner sig sjuk, de finns på ert närmaste hälsovårdscentralen</a:t>
            </a:r>
          </a:p>
          <a:p>
            <a:r>
              <a:rPr lang="sv-SE" sz="2800" dirty="0"/>
              <a:t>Jouren/akuten hjälper vid akuta situationer</a:t>
            </a:r>
          </a:p>
          <a:p>
            <a:r>
              <a:rPr lang="sv-SE" sz="2800" dirty="0"/>
              <a:t>Privata hälsovårdstjänster – i Finland kan man också gå till privat läkarstation, det är dyrare men en del av pengarna kan man få tillbaka från FPA</a:t>
            </a:r>
          </a:p>
          <a:p>
            <a:r>
              <a:rPr lang="sv-SE" sz="2800" dirty="0"/>
              <a:t>Tandvården finns på hälsovårdscentralen och man brukar vänta för att få tid. Om man är riktigt sjuk då kan man få snabbt tid till tandläkare</a:t>
            </a:r>
          </a:p>
          <a:p>
            <a:endParaRPr lang="sv-FI" sz="2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AC8202-4D5B-448C-BD5F-2335B7DEFB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474" y="2000739"/>
            <a:ext cx="3457671" cy="2998787"/>
          </a:xfrm>
        </p:spPr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990029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E8B1A9E-3780-40F1-A304-CA3DA146A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1111348"/>
            <a:ext cx="6695831" cy="5049985"/>
          </a:xfrm>
        </p:spPr>
        <p:txBody>
          <a:bodyPr/>
          <a:lstStyle/>
          <a:p>
            <a:r>
              <a:rPr lang="sv-SE" sz="2800" dirty="0"/>
              <a:t>Barn under 18 år får gratis tandvård på offentliga hälsostationer</a:t>
            </a:r>
          </a:p>
          <a:p>
            <a:r>
              <a:rPr lang="sv-SE" sz="2800" dirty="0"/>
              <a:t>Regelbundna tandkontrollen ordnas för barn i dagis och skol åldern</a:t>
            </a:r>
          </a:p>
          <a:p>
            <a:endParaRPr lang="sv-SE" dirty="0"/>
          </a:p>
          <a:p>
            <a:pPr marL="0" indent="0">
              <a:buNone/>
            </a:pPr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09C378A-C57E-4CAB-B857-2543E8A8E2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000739"/>
            <a:ext cx="3556145" cy="2998787"/>
          </a:xfrm>
        </p:spPr>
        <p:txBody>
          <a:bodyPr/>
          <a:lstStyle/>
          <a:p>
            <a:r>
              <a:rPr lang="sv-SE" dirty="0"/>
              <a:t>Tandvård för barn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836691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41411251-FFB7-4F46-B8E6-C2F9BB757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281354"/>
            <a:ext cx="6695831" cy="6428935"/>
          </a:xfrm>
        </p:spPr>
        <p:txBody>
          <a:bodyPr/>
          <a:lstStyle/>
          <a:p>
            <a:r>
              <a:rPr lang="sv-SE" sz="2800" dirty="0"/>
              <a:t>Rätten att få god vård och människovärdigt bemötande</a:t>
            </a:r>
          </a:p>
          <a:p>
            <a:r>
              <a:rPr lang="sv-SE" sz="2800" dirty="0"/>
              <a:t>Rätten om patientens samtycke innan  man börjar med behandlingen</a:t>
            </a:r>
          </a:p>
          <a:p>
            <a:r>
              <a:rPr lang="sv-SE" sz="2800" dirty="0"/>
              <a:t>Patienten kan tacka till behandlingen</a:t>
            </a:r>
          </a:p>
          <a:p>
            <a:r>
              <a:rPr lang="sv-SE" sz="2800" dirty="0"/>
              <a:t>Patienten kan kontrollera sina uppgifter i patientdokumenten och korrigera uppgifter vid behov</a:t>
            </a:r>
          </a:p>
          <a:p>
            <a:r>
              <a:rPr lang="sv-SE" sz="2800" dirty="0"/>
              <a:t>Patientombudsman  - kan man kontakta om man blir orättvist behandlad</a:t>
            </a:r>
          </a:p>
          <a:p>
            <a:r>
              <a:rPr lang="sv-SE" sz="2800" dirty="0"/>
              <a:t>Rätt till tolk</a:t>
            </a:r>
            <a:endParaRPr lang="sv-FI" sz="2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B33CAAC-2643-41CA-B748-3FCCEA4CF5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1015" y="2000739"/>
            <a:ext cx="2827607" cy="2998787"/>
          </a:xfrm>
        </p:spPr>
        <p:txBody>
          <a:bodyPr/>
          <a:lstStyle/>
          <a:p>
            <a:r>
              <a:rPr lang="sv-SE" dirty="0"/>
              <a:t>Patientens rättigheter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520064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8131820-0946-4EC4-9E72-D2B13F014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393896"/>
            <a:ext cx="6695831" cy="5767438"/>
          </a:xfrm>
        </p:spPr>
        <p:txBody>
          <a:bodyPr/>
          <a:lstStyle/>
          <a:p>
            <a:r>
              <a:rPr lang="sv-SE" sz="2800" dirty="0"/>
              <a:t>Fast man blir äldre är det viktigt att sköta om sin hälsa</a:t>
            </a:r>
          </a:p>
          <a:p>
            <a:r>
              <a:rPr lang="sv-SE" sz="2800" dirty="0"/>
              <a:t>Åldrande orsakar förändringen i kroppen</a:t>
            </a:r>
          </a:p>
          <a:p>
            <a:r>
              <a:rPr lang="sv-SE" sz="2800" dirty="0"/>
              <a:t>Många sjukdomar kan också påverka kroppen </a:t>
            </a:r>
          </a:p>
          <a:p>
            <a:r>
              <a:rPr lang="sv-SE" sz="2800" dirty="0"/>
              <a:t>Sinnesstämningen kan påverkas av olika livskriser, förändringar, förluster</a:t>
            </a:r>
          </a:p>
          <a:p>
            <a:r>
              <a:rPr lang="sv-SE" sz="2800" dirty="0"/>
              <a:t>Minnet blir ofta sämre och man börjar glömma saker</a:t>
            </a:r>
          </a:p>
          <a:p>
            <a:r>
              <a:rPr lang="sv-SE" sz="2800" dirty="0"/>
              <a:t>Det är viktigt att njuta av livet och känna glädje</a:t>
            </a:r>
          </a:p>
          <a:p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69290D2-72C0-48EB-8A71-BC920A31F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542" y="2000739"/>
            <a:ext cx="3443603" cy="2998787"/>
          </a:xfrm>
        </p:spPr>
        <p:txBody>
          <a:bodyPr/>
          <a:lstStyle/>
          <a:p>
            <a:r>
              <a:rPr lang="sv-SE" dirty="0"/>
              <a:t>Äldre människors hälsa och välbefinnande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659458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lkhälsan2017">
      <a:dk1>
        <a:sysClr val="windowText" lastClr="000000"/>
      </a:dk1>
      <a:lt1>
        <a:sysClr val="window" lastClr="FFFFFF"/>
      </a:lt1>
      <a:dk2>
        <a:srgbClr val="343434"/>
      </a:dk2>
      <a:lt2>
        <a:srgbClr val="EEDFD0"/>
      </a:lt2>
      <a:accent1>
        <a:srgbClr val="E22D71"/>
      </a:accent1>
      <a:accent2>
        <a:srgbClr val="004A88"/>
      </a:accent2>
      <a:accent3>
        <a:srgbClr val="483122"/>
      </a:accent3>
      <a:accent4>
        <a:srgbClr val="CE7125"/>
      </a:accent4>
      <a:accent5>
        <a:srgbClr val="FFC12C"/>
      </a:accent5>
      <a:accent6>
        <a:srgbClr val="798F2C"/>
      </a:accent6>
      <a:hlink>
        <a:srgbClr val="004A88"/>
      </a:hlink>
      <a:folHlink>
        <a:srgbClr val="343434"/>
      </a:folHlink>
    </a:clrScheme>
    <a:fontScheme name="Folkhälsan 2017">
      <a:majorFont>
        <a:latin typeface="Roboto Black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hPowerPointmall_beta" id="{E277F1B3-C186-4C86-AD4D-24A0E78F7DA6}" vid="{82A2922E-E0B9-460F-BE18-B07B478F59D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FhPowerPointmall_beta(2)</Template>
  <TotalTime>0</TotalTime>
  <Words>665</Words>
  <Application>Microsoft Office PowerPoint</Application>
  <PresentationFormat>Bredbild</PresentationFormat>
  <Paragraphs>76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3" baseType="lpstr">
      <vt:lpstr>Calibri</vt:lpstr>
      <vt:lpstr>Roboto Black</vt:lpstr>
      <vt:lpstr>Georgia</vt:lpstr>
      <vt:lpstr>Roboto Medium</vt:lpstr>
      <vt:lpstr>CillaFHscript</vt:lpstr>
      <vt:lpstr>Roboto Light</vt:lpstr>
      <vt:lpstr>Arial</vt:lpstr>
      <vt:lpstr>Office Theme</vt:lpstr>
      <vt:lpstr>Hälsa och åldrande i Finland </vt:lpstr>
      <vt:lpstr>PowerPoint-presentation</vt:lpstr>
      <vt:lpstr>PowerPoint-presentation</vt:lpstr>
      <vt:lpstr> </vt:lpstr>
      <vt:lpstr>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2018-03-27T06:48:59Z</dcterms:created>
  <dcterms:modified xsi:type="dcterms:W3CDTF">2022-05-19T11:16:28Z</dcterms:modified>
</cp:coreProperties>
</file>