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31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18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</p:sldIdLst>
  <p:sldSz cx="12192000" cy="6858000"/>
  <p:notesSz cx="6797675" cy="9928225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illaFHscript" pitchFamily="2" charset="-128"/>
      <p:regular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  <p:embeddedFont>
      <p:font typeface="Roboto Black" pitchFamily="2" charset="0"/>
      <p:bold r:id="rId41"/>
      <p:boldItalic r:id="rId42"/>
    </p:embeddedFont>
    <p:embeddedFont>
      <p:font typeface="Roboto Light" pitchFamily="2" charset="0"/>
      <p:regular r:id="rId43"/>
      <p:bold r:id="rId44"/>
      <p:italic r:id="rId45"/>
      <p:boldItalic r:id="rId46"/>
    </p:embeddedFont>
    <p:embeddedFont>
      <p:font typeface="Roboto Medium" pitchFamily="2" charset="0"/>
      <p:regular r:id="rId47"/>
      <p:bold r:id="rId48"/>
      <p:italic r:id="rId49"/>
      <p:boldItalic r:id="rId50"/>
    </p:embeddedFont>
  </p:embeddedFontLst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32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2D803-7644-4CC1-85FF-BEEC9980E3D7}" type="datetimeFigureOut">
              <a:rPr lang="sv-FI" smtClean="0"/>
              <a:t>19-05-2022</a:t>
            </a:fld>
            <a:endParaRPr lang="sv-FI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6A15-D5A9-4BEC-97B6-91CF0A09D7BD}" type="slidenum">
              <a:rPr lang="sv-FI" smtClean="0"/>
              <a:t>‹#›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6937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3219451" y="0"/>
            <a:ext cx="89725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793" y="2274398"/>
            <a:ext cx="8009907" cy="1250579"/>
          </a:xfrm>
        </p:spPr>
        <p:txBody>
          <a:bodyPr lIns="0" rIns="0"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793" y="3602038"/>
            <a:ext cx="8009907" cy="1655762"/>
          </a:xfrm>
        </p:spPr>
        <p:txBody>
          <a:bodyPr l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667253" y="294633"/>
            <a:ext cx="2855913" cy="1685132"/>
          </a:xfrm>
        </p:spPr>
        <p:txBody>
          <a:bodyPr lIns="0" r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60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2pPr>
            <a:lvl3pPr marL="914377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371566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828754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innehåll</a:t>
            </a:r>
            <a:endParaRPr lang="en-US"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767817"/>
            <a:ext cx="3219451" cy="609018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1863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0" y="0"/>
            <a:ext cx="32248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54" y="1156392"/>
            <a:ext cx="1814841" cy="227260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längre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sv-FI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24213" y="0"/>
            <a:ext cx="8967787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42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19450" y="0"/>
            <a:ext cx="90725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971" y="2000739"/>
            <a:ext cx="6866261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7971" y="656135"/>
            <a:ext cx="6866261" cy="1039808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774303"/>
            <a:ext cx="3219451" cy="6083697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02023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258637" y="2000739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237" y="656135"/>
            <a:ext cx="6866261" cy="1039808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3766415" y="2000738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74193" y="2000738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781971" y="2000737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153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0"/>
            <a:ext cx="32194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36707" y="2000739"/>
            <a:ext cx="3119438" cy="2998787"/>
          </a:xfrm>
        </p:spPr>
        <p:txBody>
          <a:bodyPr/>
          <a:lstStyle>
            <a:lvl1pPr marL="0" indent="0">
              <a:buNone/>
              <a:defRPr sz="4400">
                <a:solidFill>
                  <a:schemeClr val="accent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5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43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11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29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2891" y="1709742"/>
            <a:ext cx="10081847" cy="2852737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defRPr>
            </a:lvl1pPr>
          </a:lstStyle>
          <a:p>
            <a:r>
              <a:rPr lang="en-US" dirty="0"/>
              <a:t>Cilla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17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0" y="0"/>
            <a:ext cx="32248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54" y="1156392"/>
            <a:ext cx="3251841" cy="227260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längre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070" y="1156392"/>
            <a:ext cx="6140182" cy="4873625"/>
          </a:xfrm>
        </p:spPr>
        <p:txBody>
          <a:bodyPr wrap="square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98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7971" y="656135"/>
            <a:ext cx="6695831" cy="1039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7971" y="2000739"/>
            <a:ext cx="6695831" cy="4160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0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63" r:id="rId6"/>
    <p:sldLayoutId id="2147483664" r:id="rId7"/>
    <p:sldLayoutId id="2147483665" r:id="rId8"/>
    <p:sldLayoutId id="2147483656" r:id="rId9"/>
    <p:sldLayoutId id="2147483662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ts val="384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hteiskuntaorientaatio.fi/wp-content/uploads/2019/06/Suomi-Yhteiskuntaorientaation-oppikirja-Final-17.12.2018-Ruotsi.pdf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yhteiskuntaorientaatio.fi/wp-content/uploads/2019/06/Suomi-Yhteiskuntaorientaation-oppikirja-Final-17.12.2018-Ruotsi.pdf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793" y="2178421"/>
            <a:ext cx="8009907" cy="1250579"/>
          </a:xfrm>
        </p:spPr>
        <p:txBody>
          <a:bodyPr>
            <a:noAutofit/>
          </a:bodyPr>
          <a:lstStyle/>
          <a:p>
            <a:r>
              <a:rPr lang="sv-SE" sz="4000" b="0" dirty="0">
                <a:latin typeface="+mj-lt"/>
                <a:ea typeface="Roboto Black" panose="02000000000000000000" pitchFamily="2" charset="0"/>
                <a:cs typeface="CillaFHscript" pitchFamily="2" charset="-128"/>
              </a:rPr>
              <a:t>Familjeliv och barn</a:t>
            </a:r>
            <a:endParaRPr lang="sv-FI" sz="4000" b="0" dirty="0">
              <a:latin typeface="+mj-lt"/>
              <a:ea typeface="Roboto Black" panose="02000000000000000000" pitchFamily="2" charset="0"/>
              <a:cs typeface="CillaFHscript" pitchFamily="2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793" y="3819610"/>
            <a:ext cx="8009907" cy="1438190"/>
          </a:xfrm>
        </p:spPr>
        <p:txBody>
          <a:bodyPr>
            <a:normAutofit/>
          </a:bodyPr>
          <a:lstStyle/>
          <a:p>
            <a:r>
              <a:rPr lang="sv-SE" sz="2000" dirty="0"/>
              <a:t> </a:t>
            </a:r>
            <a:endParaRPr lang="sv-FI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sv-FI" sz="1800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4" r="18704"/>
          <a:stretch>
            <a:fillRect/>
          </a:stretch>
        </p:blipFill>
        <p:spPr>
          <a:xfrm>
            <a:off x="0" y="0"/>
            <a:ext cx="3219450" cy="6858000"/>
          </a:xfrm>
        </p:spPr>
      </p:pic>
    </p:spTree>
    <p:extLst>
      <p:ext uri="{BB962C8B-B14F-4D97-AF65-F5344CB8AC3E}">
        <p14:creationId xmlns:p14="http://schemas.microsoft.com/office/powerpoint/2010/main" val="101041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084230" y="838931"/>
            <a:ext cx="6695831" cy="5830809"/>
          </a:xfrm>
        </p:spPr>
        <p:txBody>
          <a:bodyPr/>
          <a:lstStyle/>
          <a:p>
            <a:r>
              <a:rPr lang="sv-SE" dirty="0"/>
              <a:t>Det är båda föräldrar som ansvarar för barnets välmående och fostran</a:t>
            </a:r>
          </a:p>
          <a:p>
            <a:r>
              <a:rPr lang="sv-SE" dirty="0"/>
              <a:t>Barnrådgivningsbyrån och dagvården stöder föräldrar i barnuppfostran</a:t>
            </a:r>
          </a:p>
          <a:p>
            <a:r>
              <a:rPr lang="sv-SE" dirty="0"/>
              <a:t>Barn har rätt att bestämma själva</a:t>
            </a:r>
          </a:p>
          <a:p>
            <a:r>
              <a:rPr lang="sv-SE" dirty="0"/>
              <a:t>Lagen förbjuder aga av barn (lugga, slå, behandla illa psykiskt)</a:t>
            </a:r>
          </a:p>
          <a:p>
            <a:r>
              <a:rPr lang="sv-SE" dirty="0"/>
              <a:t>Barnombudsmannen</a:t>
            </a:r>
          </a:p>
          <a:p>
            <a:r>
              <a:rPr lang="sv-SE" dirty="0"/>
              <a:t>Barnkonvention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  <a:endParaRPr lang="sv-FI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Barnen</a:t>
            </a:r>
            <a:endParaRPr lang="sv-FI" dirty="0"/>
          </a:p>
        </p:txBody>
      </p:sp>
      <p:pic>
        <p:nvPicPr>
          <p:cNvPr id="5122" name="Picture 2" descr="http://kuvapankki.papunet.net/api/thumb/126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061" y="1882335"/>
            <a:ext cx="1872000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uvapankki.papunet.net/api/thumb/137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146" y="136931"/>
            <a:ext cx="1404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27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CA39941-E172-4180-BC1B-E5F99C624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506437"/>
            <a:ext cx="6695831" cy="5950634"/>
          </a:xfrm>
        </p:spPr>
        <p:txBody>
          <a:bodyPr/>
          <a:lstStyle/>
          <a:p>
            <a:r>
              <a:rPr lang="sv-SE" sz="2800" dirty="0"/>
              <a:t>Föräldrarnas har den största ansvaret över barnets vård, fostran, boende och andra viktiga saker</a:t>
            </a:r>
          </a:p>
          <a:p>
            <a:r>
              <a:rPr lang="sv-SE" sz="2800" dirty="0"/>
              <a:t>Graviditet</a:t>
            </a:r>
          </a:p>
          <a:p>
            <a:r>
              <a:rPr lang="sv-SE" sz="2800" dirty="0"/>
              <a:t>Rådgivningen</a:t>
            </a:r>
          </a:p>
          <a:p>
            <a:r>
              <a:rPr lang="sv-SE" sz="2800" dirty="0"/>
              <a:t>Moderskapsförpackningen</a:t>
            </a:r>
          </a:p>
          <a:p>
            <a:r>
              <a:rPr lang="sv-SE" sz="2800" dirty="0"/>
              <a:t>Erkännande av faderskap – om föräldrarna är inte gifta måste pappan erkänna faderskapet, det gör han på rådgivningen under graviditeten eller efter att barnet fötts hos en barntillsyningsman 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51830F-D834-472D-9708-15ECCE925F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" y="2000739"/>
            <a:ext cx="3373265" cy="2998787"/>
          </a:xfrm>
        </p:spPr>
        <p:txBody>
          <a:bodyPr/>
          <a:lstStyle/>
          <a:p>
            <a:r>
              <a:rPr lang="sv-SE" dirty="0"/>
              <a:t>Barnets vård och tjänster för barnfamiljer </a:t>
            </a:r>
            <a:endParaRPr lang="sv-FI" dirty="0"/>
          </a:p>
        </p:txBody>
      </p:sp>
      <p:pic>
        <p:nvPicPr>
          <p:cNvPr id="8196" name="Picture 4" descr="Mammalådan kritiseras för omodernt namn">
            <a:extLst>
              <a:ext uri="{FF2B5EF4-FFF2-40B4-BE49-F238E27FC236}">
                <a16:creationId xmlns:a16="http://schemas.microsoft.com/office/drawing/2014/main" id="{36A48600-BF30-4B9E-A98A-CF3E265A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566" y="190675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kuvapankki.papunet.net/api/thumb/126633.jpg">
            <a:extLst>
              <a:ext uri="{FF2B5EF4-FFF2-40B4-BE49-F238E27FC236}">
                <a16:creationId xmlns:a16="http://schemas.microsoft.com/office/drawing/2014/main" id="{798927A4-2722-4BCD-B52E-9E0A40B49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65" y="1906759"/>
            <a:ext cx="1371453" cy="137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7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CF213F4-9F77-462B-9288-A0C315CB4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143" y="379828"/>
            <a:ext cx="6695831" cy="6161649"/>
          </a:xfrm>
        </p:spPr>
        <p:txBody>
          <a:bodyPr/>
          <a:lstStyle/>
          <a:p>
            <a:r>
              <a:rPr lang="sv-SE" sz="2800" dirty="0"/>
              <a:t>De flesta barn i Finland förds vaginalt men vid problem gör man ett kejsarsnitt. </a:t>
            </a:r>
          </a:p>
          <a:p>
            <a:r>
              <a:rPr lang="sv-SE" sz="2800" dirty="0"/>
              <a:t>Kvinnlig könsstympning och förlösning – utbildad barnmorska kan utföra en öppningsoperation och helst före förlossningen</a:t>
            </a:r>
          </a:p>
          <a:p>
            <a:r>
              <a:rPr lang="sv-SE" sz="2800" dirty="0"/>
              <a:t>Att sy ihop vaginans öppning igen efter förlossningen är förbjudet i Finland</a:t>
            </a:r>
          </a:p>
          <a:p>
            <a:r>
              <a:rPr lang="sv-SE" sz="2800" dirty="0"/>
              <a:t>I Finland är stympning av flickors könsorgan är förbjudet (klassificeras som grov misshandel som kan leda till fängelsestraff) 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15A8B0-2475-4C96-AFDA-4D29B44524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948" y="2000739"/>
            <a:ext cx="3359197" cy="2998787"/>
          </a:xfrm>
        </p:spPr>
        <p:txBody>
          <a:bodyPr/>
          <a:lstStyle/>
          <a:p>
            <a:r>
              <a:rPr lang="sv-SE" dirty="0"/>
              <a:t>Förlossningen och barnets första dagar </a:t>
            </a:r>
            <a:endParaRPr lang="sv-FI" dirty="0"/>
          </a:p>
        </p:txBody>
      </p:sp>
      <p:pic>
        <p:nvPicPr>
          <p:cNvPr id="9218" name="Picture 2" descr="http://kuvapankki.papunet.net/api/thumb/151920.jpg">
            <a:extLst>
              <a:ext uri="{FF2B5EF4-FFF2-40B4-BE49-F238E27FC236}">
                <a16:creationId xmlns:a16="http://schemas.microsoft.com/office/drawing/2014/main" id="{F92D98D9-1393-4D4F-83DB-788902688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474" y="2073228"/>
            <a:ext cx="1387424" cy="138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12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4BBB1FA-4EE1-4EA2-9942-BF538E780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378633"/>
            <a:ext cx="6695831" cy="4782699"/>
          </a:xfrm>
        </p:spPr>
        <p:txBody>
          <a:bodyPr/>
          <a:lstStyle/>
          <a:p>
            <a:r>
              <a:rPr lang="sv-SE" sz="2800" dirty="0"/>
              <a:t>Alla som jobbar med barn måste göra en barnskyddsanmälan om de misstänker att en stympning redan har gjorts </a:t>
            </a:r>
          </a:p>
          <a:p>
            <a:r>
              <a:rPr lang="sv-SE" sz="2800" dirty="0"/>
              <a:t>I Finland är stympning/omskärelse av pojkars könsorgan inte förbjudet i lag men det görs inte utan medicinsk orsak</a:t>
            </a:r>
          </a:p>
          <a:p>
            <a:endParaRPr lang="sv-SE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42D0DE-706A-4B9F-8F86-9A988EC20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  <p:pic>
        <p:nvPicPr>
          <p:cNvPr id="10244" name="Picture 4" descr="http://kuvapankki.papunet.net/api/thumb/151918.jpg">
            <a:extLst>
              <a:ext uri="{FF2B5EF4-FFF2-40B4-BE49-F238E27FC236}">
                <a16:creationId xmlns:a16="http://schemas.microsoft.com/office/drawing/2014/main" id="{D6901118-5AF3-43F3-B451-B8C8F97F4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20" y="4681123"/>
            <a:ext cx="1457569" cy="145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90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15B4A22-FAF4-4705-B3BB-B420F3F51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365760"/>
            <a:ext cx="6695831" cy="5795573"/>
          </a:xfrm>
        </p:spPr>
        <p:txBody>
          <a:bodyPr/>
          <a:lstStyle/>
          <a:p>
            <a:r>
              <a:rPr lang="sv-SE" sz="2800" dirty="0"/>
              <a:t>FPA – betalar ekonomisk stöd för tiden då föräldrarna sköter om barnet hemma och man måste själv ansöka om stödet hos FPA</a:t>
            </a:r>
          </a:p>
          <a:p>
            <a:r>
              <a:rPr lang="sv-SE" sz="2800" dirty="0"/>
              <a:t>Oftast är mamman hemma med barnet i cirka 9 månader och sedan börjar jobba efter det stannar pappor hemma med barnet en tid.</a:t>
            </a:r>
          </a:p>
          <a:p>
            <a:r>
              <a:rPr lang="sv-SE" sz="2800" dirty="0"/>
              <a:t>Moderskapsledighet och moderskapspenning – börjar en månad före förlösningen och pågår i 4 månader</a:t>
            </a:r>
          </a:p>
          <a:p>
            <a:pPr marL="0" indent="0">
              <a:buNone/>
            </a:pPr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E4ED84-4F56-4C8E-B531-C1FA1CF4E3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11" y="2000739"/>
            <a:ext cx="2863122" cy="2998787"/>
          </a:xfrm>
        </p:spPr>
        <p:txBody>
          <a:bodyPr/>
          <a:lstStyle/>
          <a:p>
            <a:r>
              <a:rPr lang="sv-SE" dirty="0"/>
              <a:t>Föräldrar ledighet och förmåner </a:t>
            </a:r>
            <a:endParaRPr lang="sv-FI" dirty="0"/>
          </a:p>
        </p:txBody>
      </p:sp>
      <p:pic>
        <p:nvPicPr>
          <p:cNvPr id="11266" name="Picture 2" descr="Bildresultat för FPA logo">
            <a:extLst>
              <a:ext uri="{FF2B5EF4-FFF2-40B4-BE49-F238E27FC236}">
                <a16:creationId xmlns:a16="http://schemas.microsoft.com/office/drawing/2014/main" id="{4FFF490A-1A66-4B1F-931C-980D2807A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3885101"/>
            <a:ext cx="16287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36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6860B8B-A5D5-43F5-86E6-6BDAC0349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225084"/>
            <a:ext cx="6695831" cy="6288258"/>
          </a:xfrm>
        </p:spPr>
        <p:txBody>
          <a:bodyPr/>
          <a:lstStyle/>
          <a:p>
            <a:r>
              <a:rPr lang="sv-SE" sz="2800" dirty="0"/>
              <a:t>Pappan har rätt till 9 veckor av faderskapsledigheten, man bestämmer själv om man vill ta allt på en gång eller dela upp det</a:t>
            </a:r>
          </a:p>
          <a:p>
            <a:r>
              <a:rPr lang="sv-SE" sz="2800" dirty="0"/>
              <a:t>Vårdledighet och hemvårdsstöd – efter föräldrar ledigheten kan ena föräldrar stanna hemma på vårdledighet utan lön tills barnet fyller 3 år, under den tiden får man hemvårdsstöd från FPA</a:t>
            </a:r>
          </a:p>
          <a:p>
            <a:r>
              <a:rPr lang="sv-SE" sz="2800" dirty="0"/>
              <a:t>Barnbidrag betalas åt varje barn i Finland tills barnet har fyllt 17 år och ansöks från FPA</a:t>
            </a:r>
          </a:p>
          <a:p>
            <a:endParaRPr lang="sv-SE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6FE880-8FF3-4B65-B606-6C23D1731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744" y="2000739"/>
            <a:ext cx="3038621" cy="2998787"/>
          </a:xfrm>
        </p:spPr>
        <p:txBody>
          <a:bodyPr/>
          <a:lstStyle/>
          <a:p>
            <a:r>
              <a:rPr lang="sv-SE" dirty="0"/>
              <a:t>Faderskapsledig och faderskapspenning </a:t>
            </a:r>
            <a:endParaRPr lang="sv-FI" dirty="0"/>
          </a:p>
        </p:txBody>
      </p:sp>
      <p:pic>
        <p:nvPicPr>
          <p:cNvPr id="12290" name="Picture 2" descr="http://kuvapankki.papunet.net/api/thumb/150698.jpg">
            <a:extLst>
              <a:ext uri="{FF2B5EF4-FFF2-40B4-BE49-F238E27FC236}">
                <a16:creationId xmlns:a16="http://schemas.microsoft.com/office/drawing/2014/main" id="{D483148A-99A4-4CB2-A041-80EA3FB5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732" y="4163157"/>
            <a:ext cx="1078524" cy="10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3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CB232A0-F2AA-4095-8641-368B1625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745588"/>
            <a:ext cx="6695831" cy="5415745"/>
          </a:xfrm>
        </p:spPr>
        <p:txBody>
          <a:bodyPr/>
          <a:lstStyle/>
          <a:p>
            <a:r>
              <a:rPr lang="sv-SE" sz="2800" dirty="0"/>
              <a:t>De flesta barn i Finland är i barndagvården före skolåldern</a:t>
            </a:r>
          </a:p>
          <a:p>
            <a:r>
              <a:rPr lang="sv-SE" sz="2800" dirty="0"/>
              <a:t>Dagvård är småbarnsfostran i daghem, hos familjedagvårdare eller i en klubb</a:t>
            </a:r>
          </a:p>
          <a:p>
            <a:r>
              <a:rPr lang="sv-SE" sz="2800" dirty="0"/>
              <a:t>Alla barn under skolåldern har rätt till dagvård </a:t>
            </a:r>
          </a:p>
          <a:p>
            <a:r>
              <a:rPr lang="sv-SE" sz="2800" dirty="0"/>
              <a:t>I dagvården får barnet fostran, undervisning och vård</a:t>
            </a:r>
          </a:p>
          <a:p>
            <a:r>
              <a:rPr lang="sv-SE" sz="2800" dirty="0"/>
              <a:t>Samarbetet mellan föräldrar och daghemmet är viktigt för barnets utveckling 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AA533D-6CE3-4779-A277-A868F03393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948" y="2000739"/>
            <a:ext cx="3359197" cy="2998787"/>
          </a:xfrm>
        </p:spPr>
        <p:txBody>
          <a:bodyPr/>
          <a:lstStyle/>
          <a:p>
            <a:r>
              <a:rPr lang="sv-SE" dirty="0"/>
              <a:t>Småbarnsfostran i barndagvården </a:t>
            </a:r>
            <a:endParaRPr lang="sv-FI" dirty="0"/>
          </a:p>
        </p:txBody>
      </p:sp>
      <p:pic>
        <p:nvPicPr>
          <p:cNvPr id="13314" name="Picture 2" descr="http://kuvapankki.papunet.net/api/thumb/152796.jpg">
            <a:extLst>
              <a:ext uri="{FF2B5EF4-FFF2-40B4-BE49-F238E27FC236}">
                <a16:creationId xmlns:a16="http://schemas.microsoft.com/office/drawing/2014/main" id="{4DCC0FBD-70EF-458C-98B2-477128ECC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889" y="2502834"/>
            <a:ext cx="1627163" cy="16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506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BB7E51E-5799-4CBB-AF4E-7CC4EC742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96948"/>
            <a:ext cx="6695831" cy="6661052"/>
          </a:xfrm>
        </p:spPr>
        <p:txBody>
          <a:bodyPr/>
          <a:lstStyle/>
          <a:p>
            <a:r>
              <a:rPr lang="sv-SE" sz="2400" dirty="0"/>
              <a:t>Familjearbete finns för föräldrar som behöver stöd i fostran av barn</a:t>
            </a:r>
          </a:p>
          <a:p>
            <a:r>
              <a:rPr lang="sv-SE" sz="2400" dirty="0"/>
              <a:t>Barnskydd finns för att trygga barnets rättigheter och stöda föräldrar</a:t>
            </a:r>
          </a:p>
          <a:p>
            <a:r>
              <a:rPr lang="sv-SE" sz="2400" dirty="0"/>
              <a:t>Förebyggande familjearbete är att försöka åtgärda problem redan i tidigt stadium</a:t>
            </a:r>
          </a:p>
          <a:p>
            <a:r>
              <a:rPr lang="sv-SE" sz="2400" dirty="0"/>
              <a:t>Stödpersoner eller stödfamiljer som hjälper barnet t.ex. med läxor </a:t>
            </a:r>
          </a:p>
          <a:p>
            <a:r>
              <a:rPr lang="sv-SE" sz="2400" dirty="0"/>
              <a:t>Barnskyddsanmälan – om det finns problem i familjen och där barnets välmående hotas</a:t>
            </a:r>
          </a:p>
          <a:p>
            <a:r>
              <a:rPr lang="sv-SE" sz="2400" dirty="0"/>
              <a:t>Omhändertagande är sistahandsåtgärd som betyder att barnet tas ifrån föräldrar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54E675-0567-4DD3-A4A2-92545323FD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0739"/>
            <a:ext cx="3038623" cy="2998787"/>
          </a:xfrm>
        </p:spPr>
        <p:txBody>
          <a:bodyPr/>
          <a:lstStyle/>
          <a:p>
            <a:r>
              <a:rPr lang="sv-SE" dirty="0"/>
              <a:t>Stöd för familjer i problemsituationer</a:t>
            </a:r>
            <a:endParaRPr lang="sv-FI" dirty="0"/>
          </a:p>
        </p:txBody>
      </p:sp>
      <p:pic>
        <p:nvPicPr>
          <p:cNvPr id="14338" name="Picture 2" descr="http://kuvapankki.papunet.net/api/thumb/127183.jpg">
            <a:extLst>
              <a:ext uri="{FF2B5EF4-FFF2-40B4-BE49-F238E27FC236}">
                <a16:creationId xmlns:a16="http://schemas.microsoft.com/office/drawing/2014/main" id="{A0BFCBE3-E1E0-476B-BB50-F41830FDC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454" y="4656405"/>
            <a:ext cx="992268" cy="12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00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1358338-77E3-41B6-A2CB-D22FC79FC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801859"/>
            <a:ext cx="6695831" cy="5373542"/>
          </a:xfrm>
        </p:spPr>
        <p:txBody>
          <a:bodyPr/>
          <a:lstStyle/>
          <a:p>
            <a:r>
              <a:rPr lang="sv-SE" sz="2800" dirty="0"/>
              <a:t>Våld är brott i Finland</a:t>
            </a:r>
          </a:p>
          <a:p>
            <a:r>
              <a:rPr lang="sv-SE" sz="2800" dirty="0"/>
              <a:t>Närståendevåld och familjevåld avses våld i ett närstående förhållande och inom en familj</a:t>
            </a:r>
          </a:p>
          <a:p>
            <a:r>
              <a:rPr lang="sv-SE" sz="2800" dirty="0"/>
              <a:t>Det riktas mot make, kvinna, barn, släkting eller någon annan nära person till familjen</a:t>
            </a:r>
          </a:p>
          <a:p>
            <a:r>
              <a:rPr lang="sv-SE" sz="2800" dirty="0"/>
              <a:t>Våldet kan vara fysiskt, sexuellt eller psykiskt</a:t>
            </a:r>
          </a:p>
          <a:p>
            <a:r>
              <a:rPr lang="sv-SE" sz="2800" dirty="0"/>
              <a:t>Man ska alltid anmäla till polisen</a:t>
            </a:r>
          </a:p>
          <a:p>
            <a:endParaRPr lang="sv-SE" sz="2800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EC967F-6CA3-45EB-BDDE-190494D2AB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Våld i familjen</a:t>
            </a:r>
            <a:endParaRPr lang="sv-FI" dirty="0"/>
          </a:p>
        </p:txBody>
      </p:sp>
      <p:pic>
        <p:nvPicPr>
          <p:cNvPr id="15362" name="Picture 2" descr="http://kuvapankki.papunet.net/api/thumb/152742.jpg">
            <a:extLst>
              <a:ext uri="{FF2B5EF4-FFF2-40B4-BE49-F238E27FC236}">
                <a16:creationId xmlns:a16="http://schemas.microsoft.com/office/drawing/2014/main" id="{9B3C1B5E-C858-4DA4-ADB5-0BE614FFA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734" y="4522198"/>
            <a:ext cx="1774560" cy="17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665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F72E6F3-0B3F-4E09-BFA4-3C0CC5BEF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083211"/>
            <a:ext cx="6695831" cy="5078121"/>
          </a:xfrm>
        </p:spPr>
        <p:txBody>
          <a:bodyPr/>
          <a:lstStyle/>
          <a:p>
            <a:r>
              <a:rPr lang="sv-SE" sz="2800" dirty="0"/>
              <a:t>I Finland är kroppsligt våld mot barnen förbjuden (allt våld mot barn är ett brott)</a:t>
            </a:r>
          </a:p>
          <a:p>
            <a:r>
              <a:rPr lang="sv-SE" sz="2800" dirty="0"/>
              <a:t>Sexuellt utnyttjande – det är förbjudet för vuxna att ha sexuellt umgänge med personer under 16 år även om den unga själv skulle ha samtyckt</a:t>
            </a:r>
          </a:p>
          <a:p>
            <a:r>
              <a:rPr lang="sv-SE" sz="2800" dirty="0"/>
              <a:t>Våld och hot påverkar alltid barnen (psykiska och fysiska följder)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7160790-0D97-40EC-847E-CBF5DAD6C9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Våld mot barn</a:t>
            </a:r>
            <a:endParaRPr lang="sv-FI" dirty="0"/>
          </a:p>
        </p:txBody>
      </p:sp>
      <p:pic>
        <p:nvPicPr>
          <p:cNvPr id="16386" name="Picture 2" descr="http://kuvapankki.papunet.net/api/thumb/152726.jpg">
            <a:extLst>
              <a:ext uri="{FF2B5EF4-FFF2-40B4-BE49-F238E27FC236}">
                <a16:creationId xmlns:a16="http://schemas.microsoft.com/office/drawing/2014/main" id="{00B6DB87-CE9A-4FA7-AE92-17B9D36D6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114" y="4115090"/>
            <a:ext cx="1351673" cy="135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84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0D160CD-F21D-45B6-838C-2D56D90E2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FI" dirty="0">
                <a:hlinkClick r:id="rId2"/>
              </a:rPr>
              <a:t>https://yhteiskuntaorientaatio.fi/wp-content/uploads/2019/06/Suomi-Yhteiskuntaorientaation-oppikirja-Final-17.12.2018-Ruotsi.pdf</a:t>
            </a:r>
            <a:endParaRPr lang="sv-FI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C9FB32-4DA8-45CD-A44D-5ABAD723E5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Material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937336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643D234-AF4D-4C4D-A09E-9A8C42906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970671"/>
            <a:ext cx="6695831" cy="5190662"/>
          </a:xfrm>
        </p:spPr>
        <p:txBody>
          <a:bodyPr/>
          <a:lstStyle/>
          <a:p>
            <a:r>
              <a:rPr lang="sv-SE" sz="2800" dirty="0"/>
              <a:t>Hedersvåld förekommer vanligen inom den egna familjen, släkten eller gruppen.</a:t>
            </a:r>
          </a:p>
          <a:p>
            <a:r>
              <a:rPr lang="sv-SE" sz="2800" dirty="0"/>
              <a:t> Det kan vara påtryckningar, begränsningar, ingripande i klädsel, sällskapande eller fritidssysslor, hot, stympning av flickors och kvinnors könsorgan, tvingande till äktenskap eller hindrade av skilsmässa, hot om att skicka en person till det gamla hemlandet.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12A388-F4E3-4293-BB72-64782CC79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  <p:pic>
        <p:nvPicPr>
          <p:cNvPr id="17410" name="Picture 2" descr="http://kuvapankki.papunet.net/api/thumb/153414.jpg">
            <a:extLst>
              <a:ext uri="{FF2B5EF4-FFF2-40B4-BE49-F238E27FC236}">
                <a16:creationId xmlns:a16="http://schemas.microsoft.com/office/drawing/2014/main" id="{7F6E47DD-0A7C-48F8-96CF-852DF68FF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13" y="4999526"/>
            <a:ext cx="1532009" cy="153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41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FF87ED8-DC41-460B-8CB2-40795476C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225083"/>
            <a:ext cx="6695831" cy="6485205"/>
          </a:xfrm>
        </p:spPr>
        <p:txBody>
          <a:bodyPr/>
          <a:lstStyle/>
          <a:p>
            <a:r>
              <a:rPr lang="sv-SE" sz="2800" dirty="0"/>
              <a:t>Funktionshinderservice för personer som på grund av sjukdom eller skada har svårigheter att klara det dagliga livet</a:t>
            </a:r>
          </a:p>
          <a:p>
            <a:r>
              <a:rPr lang="sv-SE" sz="2800" dirty="0"/>
              <a:t>Kommunerna är skyldiga att erbjuda funktionshinderservice (transport service, assistenttjänster osv.)</a:t>
            </a:r>
          </a:p>
          <a:p>
            <a:r>
              <a:rPr lang="sv-SE" sz="2800" dirty="0"/>
              <a:t>Läkarintyg behövs för att få funktionshinderservice</a:t>
            </a:r>
          </a:p>
          <a:p>
            <a:r>
              <a:rPr lang="sv-SE" sz="2800" dirty="0"/>
              <a:t>Kommunen ordnar också serviceboende och stödboende</a:t>
            </a:r>
          </a:p>
          <a:p>
            <a:r>
              <a:rPr lang="sv-SE" sz="2800" dirty="0"/>
              <a:t>Till funktionshinderservice hör också tolkning och rehabilitering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EA19FD-1508-4F32-B01E-C208737077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813" y="2000739"/>
            <a:ext cx="2869810" cy="2998787"/>
          </a:xfrm>
        </p:spPr>
        <p:txBody>
          <a:bodyPr/>
          <a:lstStyle/>
          <a:p>
            <a:r>
              <a:rPr lang="sv-SE" dirty="0"/>
              <a:t>Andra hälsovårds-och socialtjänster</a:t>
            </a:r>
            <a:endParaRPr lang="sv-FI" dirty="0"/>
          </a:p>
        </p:txBody>
      </p:sp>
      <p:pic>
        <p:nvPicPr>
          <p:cNvPr id="18434" name="Picture 2" descr="http://kuvapankki.papunet.net/api/thumb/123670.jpg">
            <a:extLst>
              <a:ext uri="{FF2B5EF4-FFF2-40B4-BE49-F238E27FC236}">
                <a16:creationId xmlns:a16="http://schemas.microsoft.com/office/drawing/2014/main" id="{6098082E-E313-491C-A7B8-F44A7F01B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568" y="323410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688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C5A3E3C-5585-4680-B19E-3C7AB909E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211015"/>
            <a:ext cx="6695831" cy="6400800"/>
          </a:xfrm>
        </p:spPr>
        <p:txBody>
          <a:bodyPr/>
          <a:lstStyle/>
          <a:p>
            <a:r>
              <a:rPr lang="sv-SE" sz="2800" dirty="0"/>
              <a:t>I Finland har man rätt till mentalvårdstjänster, det får man via egna hälsovårdscentralen</a:t>
            </a:r>
          </a:p>
          <a:p>
            <a:r>
              <a:rPr lang="sv-SE" sz="2800" dirty="0"/>
              <a:t>Läkaren skriver remiss till psykiatrisk poliklinik eller andra mentalvårdstjänster </a:t>
            </a:r>
          </a:p>
          <a:p>
            <a:r>
              <a:rPr lang="sv-SE" sz="2800" dirty="0"/>
              <a:t>Till vården hör tillgång till en psykolog eller psykoterapeut och ev. medicinering</a:t>
            </a:r>
          </a:p>
          <a:p>
            <a:r>
              <a:rPr lang="sv-SE" sz="2800" dirty="0"/>
              <a:t>Om man mår riktigt dåligt kan man ringa till akutmottagningen. </a:t>
            </a:r>
          </a:p>
          <a:p>
            <a:r>
              <a:rPr lang="sv-SE" sz="2800" dirty="0"/>
              <a:t>Om det är barnet som mår dåligt kan familjen, barnet kontakta familjerådgivning, skolpsykolog eller skolläkare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AFA36E-9957-4DFE-B5F3-127A925074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745" y="2000739"/>
            <a:ext cx="2926080" cy="2998787"/>
          </a:xfrm>
        </p:spPr>
        <p:txBody>
          <a:bodyPr/>
          <a:lstStyle/>
          <a:p>
            <a:r>
              <a:rPr lang="sv-SE" dirty="0"/>
              <a:t>Mentalvårds-tjänster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95789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FCFCAA6-C825-4306-B54B-46D0B2BFA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243" y="1378634"/>
            <a:ext cx="6695831" cy="4543548"/>
          </a:xfrm>
        </p:spPr>
        <p:txBody>
          <a:bodyPr/>
          <a:lstStyle/>
          <a:p>
            <a:r>
              <a:rPr lang="sv-SE" sz="2800" dirty="0"/>
              <a:t>I Finland räknas alkohol och droger som rusmedel (cannabis, heroin, amfetamin, ecstasy, kokain och khat)</a:t>
            </a:r>
          </a:p>
          <a:p>
            <a:r>
              <a:rPr lang="sv-SE" sz="2800" dirty="0"/>
              <a:t>Alla droger är olagliga i Finland och man kan få hårda straff</a:t>
            </a:r>
          </a:p>
          <a:p>
            <a:r>
              <a:rPr lang="sv-SE" sz="2800" dirty="0"/>
              <a:t>Vid problem med missbruk kan man få hjälp vid hälsovårdscentralen eller A-klinik.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622AC6-AF00-4923-ADF9-C4B850ED5F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0739"/>
            <a:ext cx="3556145" cy="2998787"/>
          </a:xfrm>
        </p:spPr>
        <p:txBody>
          <a:bodyPr/>
          <a:lstStyle/>
          <a:p>
            <a:r>
              <a:rPr lang="sv-SE" dirty="0"/>
              <a:t>Missbrukartjänster </a:t>
            </a:r>
            <a:endParaRPr lang="sv-FI" dirty="0"/>
          </a:p>
        </p:txBody>
      </p:sp>
      <p:pic>
        <p:nvPicPr>
          <p:cNvPr id="19458" name="Picture 2" descr="http://kuvapankki.papunet.net/api/thumb/151537.jpg">
            <a:extLst>
              <a:ext uri="{FF2B5EF4-FFF2-40B4-BE49-F238E27FC236}">
                <a16:creationId xmlns:a16="http://schemas.microsoft.com/office/drawing/2014/main" id="{098BB413-2125-4F93-9FA1-F6344317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58" y="5073465"/>
            <a:ext cx="1373160" cy="135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31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93F595E-293B-4138-8C8B-658CA4474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534572"/>
            <a:ext cx="6695831" cy="5838093"/>
          </a:xfrm>
        </p:spPr>
        <p:txBody>
          <a:bodyPr/>
          <a:lstStyle/>
          <a:p>
            <a:r>
              <a:rPr lang="sv-SE" sz="2800" dirty="0"/>
              <a:t>A-klink är en stiftelse som producerar vård- och rehabiliteringstjänster för personer med missbrukarproblem</a:t>
            </a:r>
          </a:p>
          <a:p>
            <a:r>
              <a:rPr lang="sv-SE" sz="2800" dirty="0"/>
              <a:t>Vården på klinik är grattis och där träffar man läkare, socialterapeut och gruppträffarna</a:t>
            </a:r>
          </a:p>
          <a:p>
            <a:r>
              <a:rPr lang="sv-SE" sz="2800" dirty="0"/>
              <a:t>Hälsorådgivning för drogmissbrukare – där missbrukare kan komma in på avgiftning.</a:t>
            </a:r>
          </a:p>
          <a:p>
            <a:r>
              <a:rPr lang="sv-SE" sz="2800" dirty="0"/>
              <a:t>Myndigheter erbjuder gratis injektionssprutor åt missbrukare av hygien och hälsoskäl</a:t>
            </a:r>
          </a:p>
          <a:p>
            <a:endParaRPr lang="sv-FI" sz="2800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A01A93-FB22-4F8A-8EA7-D062A728F3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20482" name="Picture 2" descr="http://kuvapankki.papunet.net/api/thumb/151876.jpg">
            <a:extLst>
              <a:ext uri="{FF2B5EF4-FFF2-40B4-BE49-F238E27FC236}">
                <a16:creationId xmlns:a16="http://schemas.microsoft.com/office/drawing/2014/main" id="{4E6108ED-C056-4EAD-8727-9FF49A5AC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922" y="2542369"/>
            <a:ext cx="1343758" cy="13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61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4AFA9E9-1E51-4433-8A2D-25028F7B1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590843"/>
            <a:ext cx="6695831" cy="5570490"/>
          </a:xfrm>
        </p:spPr>
        <p:txBody>
          <a:bodyPr/>
          <a:lstStyle/>
          <a:p>
            <a:r>
              <a:rPr lang="sv-SE" sz="2800" dirty="0"/>
              <a:t>För en bra integrering behöver föräldrarna känna till Finlands kultur, normer och samhälle</a:t>
            </a:r>
          </a:p>
          <a:p>
            <a:r>
              <a:rPr lang="sv-SE" sz="2800" dirty="0"/>
              <a:t>Föräldrarna mår bättre när det vet hur det fungerar i det nya hemlandet</a:t>
            </a:r>
          </a:p>
          <a:p>
            <a:r>
              <a:rPr lang="sv-SE" sz="2800" dirty="0"/>
              <a:t>När familjen flyttar till ett nytt land är det bra om barnen fort börjar i skolan eller på dagvård</a:t>
            </a:r>
          </a:p>
          <a:p>
            <a:r>
              <a:rPr lang="sv-SE" sz="2800" dirty="0"/>
              <a:t>Föräldrarna behöver börja studera språk, studera eller jobba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1A3E65-29D0-4E96-967D-F5CDB0EAE2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015" y="2000739"/>
            <a:ext cx="2841674" cy="2998787"/>
          </a:xfrm>
        </p:spPr>
        <p:txBody>
          <a:bodyPr/>
          <a:lstStyle/>
          <a:p>
            <a:r>
              <a:rPr lang="sv-SE" dirty="0"/>
              <a:t>När familjer flyttar till Finland</a:t>
            </a:r>
            <a:endParaRPr lang="sv-FI" dirty="0"/>
          </a:p>
        </p:txBody>
      </p:sp>
      <p:pic>
        <p:nvPicPr>
          <p:cNvPr id="21506" name="Picture 2" descr="http://kuvapankki.papunet.net/api/thumb/146869.jpg">
            <a:extLst>
              <a:ext uri="{FF2B5EF4-FFF2-40B4-BE49-F238E27FC236}">
                <a16:creationId xmlns:a16="http://schemas.microsoft.com/office/drawing/2014/main" id="{5A92E818-438E-4B2C-821E-F05E51E72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05" y="5416133"/>
            <a:ext cx="1414097" cy="134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253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D5C2EA8-BD62-4DA1-8312-0E1262ED5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590843"/>
            <a:ext cx="6695831" cy="5570490"/>
          </a:xfrm>
        </p:spPr>
        <p:txBody>
          <a:bodyPr/>
          <a:lstStyle/>
          <a:p>
            <a:r>
              <a:rPr lang="sv-SE" sz="2800" dirty="0"/>
              <a:t>När man flyttar till ett nytt land kan rollfördelningen ändras (t.ex. barnen lär sig snabbare språk, mamman kanske börjar jobba före pappan, pappan stannar hemma)</a:t>
            </a:r>
          </a:p>
          <a:p>
            <a:r>
              <a:rPr lang="sv-SE" sz="2800" dirty="0"/>
              <a:t>Familjen kanske inte har nära släktingar och familjen här i nya hemlandet</a:t>
            </a:r>
          </a:p>
          <a:p>
            <a:r>
              <a:rPr lang="sv-SE" sz="2800" dirty="0"/>
              <a:t>Allt detta påverkar en familj</a:t>
            </a:r>
          </a:p>
          <a:p>
            <a:r>
              <a:rPr lang="sv-SE" sz="2800" dirty="0"/>
              <a:t>Det kan vara svårt med nya förändringar och kan ta tid att anpassa sig</a:t>
            </a:r>
          </a:p>
          <a:p>
            <a:r>
              <a:rPr lang="sv-SE" sz="2800" dirty="0"/>
              <a:t>Flytten påverkar varje familjemedlem </a:t>
            </a:r>
          </a:p>
          <a:p>
            <a:endParaRPr lang="sv-FI" sz="2800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9431B5-E2D9-43FF-B500-0FDADA7FCA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51918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8E79CBC-3E5D-4236-95B0-3B4709A4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436098"/>
            <a:ext cx="6695831" cy="6119447"/>
          </a:xfrm>
        </p:spPr>
        <p:txBody>
          <a:bodyPr/>
          <a:lstStyle/>
          <a:p>
            <a:r>
              <a:rPr lang="sv-SE" sz="2800" dirty="0"/>
              <a:t>Det kan vara svårt att balansera mellan två olika kulturer och traditioner</a:t>
            </a:r>
          </a:p>
          <a:p>
            <a:r>
              <a:rPr lang="sv-SE" sz="2800" dirty="0"/>
              <a:t>Barnet integreras fortare och ibland kan det vara svårt för föräldrar att acceptera det</a:t>
            </a:r>
          </a:p>
          <a:p>
            <a:r>
              <a:rPr lang="sv-SE" sz="2800" dirty="0"/>
              <a:t>Parförhållande kan också utsättas för utmaningar </a:t>
            </a:r>
          </a:p>
          <a:p>
            <a:r>
              <a:rPr lang="sv-SE" sz="2800" dirty="0"/>
              <a:t>Det är naturligt att man känner sig vilsen och att allt som man är van vid är inte samma som förut</a:t>
            </a:r>
          </a:p>
          <a:p>
            <a:r>
              <a:rPr lang="sv-SE" sz="2800" dirty="0"/>
              <a:t>Viktigast att båda föräldrar är aktiva och kommer fort ut i samhället 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00EEE8-3A38-4A11-B81E-8A0BD2711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8572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BFFFB6F-59BE-4CC1-803D-D874819A7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FI" dirty="0">
                <a:hlinkClick r:id="rId2"/>
              </a:rPr>
              <a:t>https://yhteiskuntaorientaatio.fi/wp-content/uploads/2019/06/Suomi-Yhteiskuntaorientaation-oppikirja-Final-17.12.2018-Ruotsi.pdf</a:t>
            </a:r>
            <a:endParaRPr lang="sv-FI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99856B-418F-40F0-89E6-940D71199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Material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11042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984E599-2B8C-451B-8F37-BB3C44F50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Bilderna är tagna från </a:t>
            </a:r>
            <a:r>
              <a:rPr lang="sv-SE" dirty="0" err="1"/>
              <a:t>Papunets</a:t>
            </a:r>
            <a:r>
              <a:rPr lang="sv-SE" dirty="0"/>
              <a:t> </a:t>
            </a:r>
            <a:r>
              <a:rPr lang="sv-SE" dirty="0" err="1"/>
              <a:t>bildbank</a:t>
            </a:r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B809D0-2A44-4E8A-ABB7-57F50EBF56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4918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06837D5-DD7E-46A6-A667-A503C9DCF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167617"/>
            <a:ext cx="6695831" cy="4993715"/>
          </a:xfrm>
        </p:spPr>
        <p:txBody>
          <a:bodyPr/>
          <a:lstStyle/>
          <a:p>
            <a:r>
              <a:rPr lang="sv-SE" sz="2800" dirty="0"/>
              <a:t>Män och kvinnor har samma rättigheter och skyldigheter.</a:t>
            </a:r>
          </a:p>
          <a:p>
            <a:r>
              <a:rPr lang="sv-SE" sz="2800" dirty="0"/>
              <a:t>Båda föräldrar jobbar och sköter familjens ärenden tillsammans</a:t>
            </a:r>
          </a:p>
          <a:p>
            <a:r>
              <a:rPr lang="sv-SE" sz="2800" dirty="0"/>
              <a:t>Det finns olika förmåner och tjänster som stöder jämställdheten t.ex. ekonomisk stöd och barndagvård.</a:t>
            </a:r>
          </a:p>
          <a:p>
            <a:r>
              <a:rPr lang="sv-SE" sz="2800" dirty="0"/>
              <a:t> Kärnfamiljen är föräldrarna och barnen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6C9A47-D8A4-42EE-A815-66AF6799D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7625" y="2000739"/>
            <a:ext cx="2743200" cy="2998787"/>
          </a:xfrm>
        </p:spPr>
        <p:txBody>
          <a:bodyPr/>
          <a:lstStyle/>
          <a:p>
            <a:r>
              <a:rPr lang="sv-SE" dirty="0"/>
              <a:t>Finland är ett av världens mest jämställda länder</a:t>
            </a:r>
            <a:endParaRPr lang="sv-FI" dirty="0"/>
          </a:p>
        </p:txBody>
      </p:sp>
      <p:pic>
        <p:nvPicPr>
          <p:cNvPr id="1026" name="Picture 2" descr="http://kuvapankki.papunet.net/api/thumb/166671.jpg">
            <a:extLst>
              <a:ext uri="{FF2B5EF4-FFF2-40B4-BE49-F238E27FC236}">
                <a16:creationId xmlns:a16="http://schemas.microsoft.com/office/drawing/2014/main" id="{1D95BEAE-0137-45E0-AAA5-F21C5649D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254" y="4999526"/>
            <a:ext cx="1325367" cy="132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0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3DA4BD7-69D2-4503-A180-251FAFC33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407964"/>
            <a:ext cx="6695831" cy="5753370"/>
          </a:xfrm>
        </p:spPr>
        <p:txBody>
          <a:bodyPr/>
          <a:lstStyle/>
          <a:p>
            <a:r>
              <a:rPr lang="sv-SE" sz="2800" dirty="0"/>
              <a:t>1906 rätt att rösta och ställa upp i riksdagsvalet</a:t>
            </a:r>
          </a:p>
          <a:p>
            <a:r>
              <a:rPr lang="sv-SE" sz="2800" dirty="0"/>
              <a:t>1919 rätt att idka näring utan mans samtycke</a:t>
            </a:r>
          </a:p>
          <a:p>
            <a:r>
              <a:rPr lang="sv-SE" sz="2800" dirty="0"/>
              <a:t>1922 rätt att själv ingå arbetsavtal utan sin man</a:t>
            </a:r>
          </a:p>
          <a:p>
            <a:r>
              <a:rPr lang="sv-SE" sz="2800" dirty="0"/>
              <a:t>1922 lagen om läroplikt som garanterade både flickor och pojkar rätt att lära sig</a:t>
            </a:r>
          </a:p>
          <a:p>
            <a:r>
              <a:rPr lang="sv-SE" sz="2800" dirty="0"/>
              <a:t>1930 äktenskapslagen som gjorde mannen och hustrun jämställda i äktenskapet</a:t>
            </a:r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74A249-A859-4AA0-A192-53D2829310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83" y="2000739"/>
            <a:ext cx="2729132" cy="2998787"/>
          </a:xfrm>
        </p:spPr>
        <p:txBody>
          <a:bodyPr/>
          <a:lstStyle/>
          <a:p>
            <a:r>
              <a:rPr lang="sv-SE" dirty="0"/>
              <a:t>Kvinnans ställning och dess inverkan på familjen </a:t>
            </a:r>
            <a:endParaRPr lang="sv-FI" dirty="0"/>
          </a:p>
        </p:txBody>
      </p:sp>
      <p:pic>
        <p:nvPicPr>
          <p:cNvPr id="2050" name="Picture 2" descr="http://kuvapankki.papunet.net/api/thumb/166666.jpg">
            <a:extLst>
              <a:ext uri="{FF2B5EF4-FFF2-40B4-BE49-F238E27FC236}">
                <a16:creationId xmlns:a16="http://schemas.microsoft.com/office/drawing/2014/main" id="{011E6069-6E4E-4BBF-9B25-DDFB7DB24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681" y="696666"/>
            <a:ext cx="1592775" cy="15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9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4F7E645-7736-429F-8D4B-665CD3BBB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139483"/>
            <a:ext cx="6695831" cy="5021850"/>
          </a:xfrm>
        </p:spPr>
        <p:txBody>
          <a:bodyPr/>
          <a:lstStyle/>
          <a:p>
            <a:r>
              <a:rPr lang="sv-SE" sz="2800" dirty="0"/>
              <a:t>På 1900-talet gick familjekulturerna från kollektiv till individualistisk</a:t>
            </a:r>
          </a:p>
          <a:p>
            <a:r>
              <a:rPr lang="sv-SE" sz="2800" dirty="0"/>
              <a:t>Frihet till egna val</a:t>
            </a:r>
          </a:p>
          <a:p>
            <a:r>
              <a:rPr lang="sv-SE" sz="2800" dirty="0"/>
              <a:t>Val av partner</a:t>
            </a:r>
          </a:p>
          <a:p>
            <a:r>
              <a:rPr lang="sv-SE" sz="2800" dirty="0"/>
              <a:t>Personlig integritet</a:t>
            </a:r>
          </a:p>
          <a:p>
            <a:r>
              <a:rPr lang="sv-SE" sz="2800" dirty="0"/>
              <a:t>Familjeplanering                     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1B22B9-22CE-48BB-86B4-AB789456C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Finlands individualistiska kultur och familjerna</a:t>
            </a:r>
            <a:endParaRPr lang="sv-FI" dirty="0"/>
          </a:p>
        </p:txBody>
      </p:sp>
      <p:pic>
        <p:nvPicPr>
          <p:cNvPr id="3082" name="Picture 10" descr="http://kuvapankki.papunet.net/api/thumb/144210.jpg">
            <a:extLst>
              <a:ext uri="{FF2B5EF4-FFF2-40B4-BE49-F238E27FC236}">
                <a16:creationId xmlns:a16="http://schemas.microsoft.com/office/drawing/2014/main" id="{D6EEB99C-E4EF-49A0-865B-10EC45159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152" y="2572554"/>
            <a:ext cx="2089348" cy="208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09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6F7605E-8A19-4943-ABE1-80471431C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829994"/>
            <a:ext cx="6695831" cy="4332849"/>
          </a:xfrm>
        </p:spPr>
        <p:txBody>
          <a:bodyPr/>
          <a:lstStyle/>
          <a:p>
            <a:r>
              <a:rPr lang="sv-SE" sz="2800" dirty="0"/>
              <a:t>Äktenskap</a:t>
            </a:r>
          </a:p>
          <a:p>
            <a:r>
              <a:rPr lang="sv-SE" sz="2800" dirty="0"/>
              <a:t>Arrangerade eller överenskomna äktenskap används inte längre i Finland</a:t>
            </a:r>
          </a:p>
          <a:p>
            <a:r>
              <a:rPr lang="sv-SE" sz="2800" dirty="0"/>
              <a:t>Jämlik äktenskapslag</a:t>
            </a:r>
          </a:p>
          <a:p>
            <a:r>
              <a:rPr lang="sv-SE" sz="2800" dirty="0"/>
              <a:t>Månggifte är förbjudet i Finland</a:t>
            </a:r>
          </a:p>
          <a:p>
            <a:r>
              <a:rPr lang="sv-SE" sz="2800" dirty="0"/>
              <a:t>Förlovning</a:t>
            </a:r>
          </a:p>
          <a:p>
            <a:r>
              <a:rPr lang="sv-SE" sz="2800" dirty="0"/>
              <a:t>Vigseln</a:t>
            </a:r>
          </a:p>
          <a:p>
            <a:r>
              <a:rPr lang="sv-SE" sz="2800" dirty="0"/>
              <a:t>Namnändring </a:t>
            </a:r>
          </a:p>
          <a:p>
            <a:r>
              <a:rPr lang="sv-SE" sz="2800" dirty="0"/>
              <a:t>Rättigheter och skyldigheter i äktenskapet</a:t>
            </a:r>
          </a:p>
          <a:p>
            <a:pPr marL="0" indent="0">
              <a:buNone/>
            </a:pPr>
            <a:endParaRPr lang="sv-SE" sz="2800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47961D-D118-4A5A-8612-4628B50284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Äktenskap och samboende </a:t>
            </a:r>
            <a:endParaRPr lang="sv-FI" dirty="0"/>
          </a:p>
        </p:txBody>
      </p:sp>
      <p:pic>
        <p:nvPicPr>
          <p:cNvPr id="4098" name="Picture 2" descr="http://kuvapankki.papunet.net/api/thumb/136585.jpg">
            <a:extLst>
              <a:ext uri="{FF2B5EF4-FFF2-40B4-BE49-F238E27FC236}">
                <a16:creationId xmlns:a16="http://schemas.microsoft.com/office/drawing/2014/main" id="{8BB730FD-819A-4BD4-B59D-0C9E31455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116" y="3752557"/>
            <a:ext cx="1570526" cy="15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45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4606D8E-3757-4F3D-B536-10AE91CEC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477107"/>
            <a:ext cx="6695831" cy="4684225"/>
          </a:xfrm>
        </p:spPr>
        <p:txBody>
          <a:bodyPr/>
          <a:lstStyle/>
          <a:p>
            <a:r>
              <a:rPr lang="sv-SE" sz="2800" dirty="0"/>
              <a:t>Giftorätt – vid skilsmässa räknas makarnas egendom ihop och delas åt båda </a:t>
            </a:r>
          </a:p>
          <a:p>
            <a:r>
              <a:rPr lang="sv-SE" sz="2800" dirty="0"/>
              <a:t>Äktenskapsförord – om makarna vill behålla sin egendom separat</a:t>
            </a:r>
          </a:p>
          <a:p>
            <a:r>
              <a:rPr lang="sv-SE" sz="2800" dirty="0"/>
              <a:t>Samboförhållande</a:t>
            </a:r>
          </a:p>
          <a:p>
            <a:r>
              <a:rPr lang="sv-SE" sz="2800" dirty="0"/>
              <a:t>Skilsmässa – kan både man och kvinna ansöka 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8836F9-87B0-4FBC-B7F9-B1FE36812A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  <p:pic>
        <p:nvPicPr>
          <p:cNvPr id="5122" name="Picture 2" descr="http://kuvapankki.papunet.net/api/thumb/152712.jpg">
            <a:extLst>
              <a:ext uri="{FF2B5EF4-FFF2-40B4-BE49-F238E27FC236}">
                <a16:creationId xmlns:a16="http://schemas.microsoft.com/office/drawing/2014/main" id="{A1DA67C3-092E-4261-A82D-65105FAC6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46" y="4999526"/>
            <a:ext cx="1653246" cy="165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2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BE1889E-9B72-41D9-AC46-586F20F8F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128" y="196948"/>
            <a:ext cx="6695831" cy="6288258"/>
          </a:xfrm>
        </p:spPr>
        <p:txBody>
          <a:bodyPr/>
          <a:lstStyle/>
          <a:p>
            <a:r>
              <a:rPr lang="sv-SE" sz="2400" dirty="0"/>
              <a:t>Båda föräldrar måste komma överens om vårdnaden av barnet.</a:t>
            </a:r>
          </a:p>
          <a:p>
            <a:r>
              <a:rPr lang="sv-SE" sz="2400" dirty="0"/>
              <a:t>Det är vanligt att båda föräldrarna är barnets vårdnadshavare även efter skilsmässa.</a:t>
            </a:r>
          </a:p>
          <a:p>
            <a:r>
              <a:rPr lang="sv-SE" sz="2400" dirty="0"/>
              <a:t>Hur ofta barnet träffar sina föräldrar brukar föräldrarna komma överens om.</a:t>
            </a:r>
          </a:p>
          <a:p>
            <a:r>
              <a:rPr lang="sv-SE" sz="2400" dirty="0"/>
              <a:t>Barn över 12 år har rätt att bestämma om de alls vill träffa sin andra förälder.</a:t>
            </a:r>
          </a:p>
          <a:p>
            <a:r>
              <a:rPr lang="sv-SE" sz="2400" dirty="0"/>
              <a:t>Ibland utses endast ena föräldern till officiell vårdnadshavare för barnet, t.ex. om föräldrarna kan inte alls komma överens eller om ena föräldern bor utomlands</a:t>
            </a:r>
            <a:endParaRPr lang="sv-FI" sz="24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F50E18-6A1F-437E-A454-A5EFBC2B36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Barnets ställning vid skilsmässa </a:t>
            </a:r>
            <a:endParaRPr lang="sv-FI" dirty="0"/>
          </a:p>
        </p:txBody>
      </p:sp>
      <p:pic>
        <p:nvPicPr>
          <p:cNvPr id="6146" name="Picture 2" descr="http://kuvapankki.papunet.net/api/thumb/152708.jpg">
            <a:extLst>
              <a:ext uri="{FF2B5EF4-FFF2-40B4-BE49-F238E27FC236}">
                <a16:creationId xmlns:a16="http://schemas.microsoft.com/office/drawing/2014/main" id="{4C43A53F-B6C3-4D4B-A27A-46435F426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442" y="2000739"/>
            <a:ext cx="1340338" cy="134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2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E3911A7-11F4-47B6-ABC5-C519101B7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Barnlösa par</a:t>
            </a:r>
          </a:p>
          <a:p>
            <a:r>
              <a:rPr lang="sv-SE" sz="2800" dirty="0"/>
              <a:t>Enföräldersfamiljer</a:t>
            </a:r>
          </a:p>
          <a:p>
            <a:r>
              <a:rPr lang="sv-SE" sz="2800" dirty="0"/>
              <a:t>Styvfamiljer</a:t>
            </a:r>
          </a:p>
          <a:p>
            <a:r>
              <a:rPr lang="sv-SE" sz="2800" dirty="0"/>
              <a:t>Regnbågsfamiljer</a:t>
            </a:r>
          </a:p>
          <a:p>
            <a:r>
              <a:rPr lang="sv-SE" sz="2800" dirty="0"/>
              <a:t>Ensamboende</a:t>
            </a:r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FF931D-5E66-4504-BFF1-88BF75AF49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Olika familjer</a:t>
            </a:r>
            <a:endParaRPr lang="sv-FI" dirty="0"/>
          </a:p>
        </p:txBody>
      </p:sp>
      <p:pic>
        <p:nvPicPr>
          <p:cNvPr id="7170" name="Picture 2" descr="http://kuvapankki.papunet.net/api/thumb/150690.jpg">
            <a:extLst>
              <a:ext uri="{FF2B5EF4-FFF2-40B4-BE49-F238E27FC236}">
                <a16:creationId xmlns:a16="http://schemas.microsoft.com/office/drawing/2014/main" id="{9F38DD12-523C-4E27-8BAA-6CB7BA13F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57" y="1241309"/>
            <a:ext cx="1633558" cy="16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kuvapankki.papunet.net/api/thumb/150680.jpg">
            <a:extLst>
              <a:ext uri="{FF2B5EF4-FFF2-40B4-BE49-F238E27FC236}">
                <a16:creationId xmlns:a16="http://schemas.microsoft.com/office/drawing/2014/main" id="{1F548753-159B-4236-B2F7-7183750D3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074" y="4999526"/>
            <a:ext cx="1633558" cy="16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kuvapankki.papunet.net/api/thumb/125861.jpg">
            <a:extLst>
              <a:ext uri="{FF2B5EF4-FFF2-40B4-BE49-F238E27FC236}">
                <a16:creationId xmlns:a16="http://schemas.microsoft.com/office/drawing/2014/main" id="{03DCC3D9-D0AA-43F0-9DD8-DC0A3EF50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012" y="3209425"/>
            <a:ext cx="1400028" cy="14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44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lkhälsan2017">
      <a:dk1>
        <a:sysClr val="windowText" lastClr="000000"/>
      </a:dk1>
      <a:lt1>
        <a:sysClr val="window" lastClr="FFFFFF"/>
      </a:lt1>
      <a:dk2>
        <a:srgbClr val="343434"/>
      </a:dk2>
      <a:lt2>
        <a:srgbClr val="EEDFD0"/>
      </a:lt2>
      <a:accent1>
        <a:srgbClr val="E22D71"/>
      </a:accent1>
      <a:accent2>
        <a:srgbClr val="004A88"/>
      </a:accent2>
      <a:accent3>
        <a:srgbClr val="483122"/>
      </a:accent3>
      <a:accent4>
        <a:srgbClr val="CE7125"/>
      </a:accent4>
      <a:accent5>
        <a:srgbClr val="FFC12C"/>
      </a:accent5>
      <a:accent6>
        <a:srgbClr val="798F2C"/>
      </a:accent6>
      <a:hlink>
        <a:srgbClr val="004A88"/>
      </a:hlink>
      <a:folHlink>
        <a:srgbClr val="343434"/>
      </a:folHlink>
    </a:clrScheme>
    <a:fontScheme name="Folkhälsan 2017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PowerPointmall_beta" id="{E277F1B3-C186-4C86-AD4D-24A0E78F7DA6}" vid="{82A2922E-E0B9-460F-BE18-B07B478F59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FhPowerPointmall_beta(2)</Template>
  <TotalTime>0</TotalTime>
  <Words>1354</Words>
  <Application>Microsoft Office PowerPoint</Application>
  <PresentationFormat>Bredbild</PresentationFormat>
  <Paragraphs>142</Paragraphs>
  <Slides>29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7" baseType="lpstr">
      <vt:lpstr>Calibri</vt:lpstr>
      <vt:lpstr>Roboto Black</vt:lpstr>
      <vt:lpstr>Georgia</vt:lpstr>
      <vt:lpstr>Roboto Medium</vt:lpstr>
      <vt:lpstr>CillaFHscript</vt:lpstr>
      <vt:lpstr>Roboto Light</vt:lpstr>
      <vt:lpstr>Arial</vt:lpstr>
      <vt:lpstr>Office Theme</vt:lpstr>
      <vt:lpstr>Familjeliv och barn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2018-03-27T06:48:59Z</dcterms:created>
  <dcterms:modified xsi:type="dcterms:W3CDTF">2022-05-19T11:16:12Z</dcterms:modified>
</cp:coreProperties>
</file>