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42"/>
  </p:notesMasterIdLst>
  <p:sldIdLst>
    <p:sldId id="256" r:id="rId2"/>
    <p:sldId id="313" r:id="rId3"/>
    <p:sldId id="296" r:id="rId4"/>
    <p:sldId id="316" r:id="rId5"/>
    <p:sldId id="317" r:id="rId6"/>
    <p:sldId id="318" r:id="rId7"/>
    <p:sldId id="319" r:id="rId8"/>
    <p:sldId id="323" r:id="rId9"/>
    <p:sldId id="324" r:id="rId10"/>
    <p:sldId id="359" r:id="rId11"/>
    <p:sldId id="325" r:id="rId12"/>
    <p:sldId id="326" r:id="rId13"/>
    <p:sldId id="327" r:id="rId14"/>
    <p:sldId id="334" r:id="rId15"/>
    <p:sldId id="328" r:id="rId16"/>
    <p:sldId id="335" r:id="rId17"/>
    <p:sldId id="329" r:id="rId18"/>
    <p:sldId id="330" r:id="rId19"/>
    <p:sldId id="337" r:id="rId20"/>
    <p:sldId id="338" r:id="rId21"/>
    <p:sldId id="339" r:id="rId22"/>
    <p:sldId id="340" r:id="rId23"/>
    <p:sldId id="341" r:id="rId24"/>
    <p:sldId id="342" r:id="rId25"/>
    <p:sldId id="343" r:id="rId26"/>
    <p:sldId id="344" r:id="rId27"/>
    <p:sldId id="345" r:id="rId28"/>
    <p:sldId id="332" r:id="rId29"/>
    <p:sldId id="333" r:id="rId30"/>
    <p:sldId id="346" r:id="rId31"/>
    <p:sldId id="347" r:id="rId32"/>
    <p:sldId id="348" r:id="rId33"/>
    <p:sldId id="352" r:id="rId34"/>
    <p:sldId id="353" r:id="rId35"/>
    <p:sldId id="354" r:id="rId36"/>
    <p:sldId id="355" r:id="rId37"/>
    <p:sldId id="351" r:id="rId38"/>
    <p:sldId id="356" r:id="rId39"/>
    <p:sldId id="357" r:id="rId40"/>
    <p:sldId id="358" r:id="rId41"/>
  </p:sldIdLst>
  <p:sldSz cx="12192000" cy="6858000"/>
  <p:notesSz cx="6797675" cy="9928225"/>
  <p:embeddedFontLs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CillaFHscript" pitchFamily="2" charset="-128"/>
      <p:regular r:id="rId47"/>
    </p:embeddedFont>
    <p:embeddedFont>
      <p:font typeface="Georgia" panose="02040502050405020303" pitchFamily="18" charset="0"/>
      <p:regular r:id="rId48"/>
      <p:bold r:id="rId49"/>
      <p:italic r:id="rId50"/>
      <p:boldItalic r:id="rId51"/>
    </p:embeddedFont>
    <p:embeddedFont>
      <p:font typeface="Roboto Black" panose="020B0604020202020204" charset="0"/>
      <p:bold r:id="rId52"/>
      <p:boldItalic r:id="rId53"/>
    </p:embeddedFont>
    <p:embeddedFont>
      <p:font typeface="Roboto Light" panose="020B0604020202020204" charset="0"/>
      <p:regular r:id="rId54"/>
      <p:bold r:id="rId55"/>
      <p:italic r:id="rId56"/>
      <p:boldItalic r:id="rId57"/>
    </p:embeddedFont>
    <p:embeddedFont>
      <p:font typeface="Roboto Medium" panose="020B0604020202020204" charset="0"/>
      <p:regular r:id="rId58"/>
      <p:bold r:id="rId59"/>
      <p:italic r:id="rId60"/>
      <p:boldItalic r:id="rId61"/>
    </p:embeddedFont>
  </p:embeddedFontLst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" userDrawn="1">
          <p15:clr>
            <a:srgbClr val="A4A3A4"/>
          </p15:clr>
        </p15:guide>
        <p15:guide id="2" pos="2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343" autoAdjust="0"/>
  </p:normalViewPr>
  <p:slideViewPr>
    <p:cSldViewPr snapToGrid="0">
      <p:cViewPr varScale="1">
        <p:scale>
          <a:sx n="63" d="100"/>
          <a:sy n="63" d="100"/>
        </p:scale>
        <p:origin x="776" y="64"/>
      </p:cViewPr>
      <p:guideLst>
        <p:guide orient="horz" pos="232"/>
        <p:guide pos="2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2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57" Type="http://schemas.openxmlformats.org/officeDocument/2006/relationships/font" Target="fonts/font15.fntdata"/><Relationship Id="rId61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font" Target="fonts/font18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59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FI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2D803-7644-4CC1-85FF-BEEC9980E3D7}" type="datetimeFigureOut">
              <a:rPr lang="sv-FI" smtClean="0"/>
              <a:t>02-06-2022</a:t>
            </a:fld>
            <a:endParaRPr lang="sv-FI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FI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FI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56A15-D5A9-4BEC-97B6-91CF0A09D7BD}" type="slidenum">
              <a:rPr lang="sv-FI" smtClean="0"/>
              <a:t>‹#›</a:t>
            </a:fld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669371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3219451" y="0"/>
            <a:ext cx="897255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FI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4793" y="2274398"/>
            <a:ext cx="8009907" cy="1250579"/>
          </a:xfrm>
        </p:spPr>
        <p:txBody>
          <a:bodyPr lIns="0" rIns="0" anchor="t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sv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4793" y="3602038"/>
            <a:ext cx="8009907" cy="1655762"/>
          </a:xfrm>
        </p:spPr>
        <p:txBody>
          <a:bodyPr lIns="0" rIns="0" bIns="0">
            <a:norm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FI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667253" y="294633"/>
            <a:ext cx="2855913" cy="1685132"/>
          </a:xfrm>
        </p:spPr>
        <p:txBody>
          <a:bodyPr lIns="0" rIns="0">
            <a:normAutofit/>
          </a:bodyPr>
          <a:lstStyle>
            <a:lvl1pPr marL="0" indent="0">
              <a:lnSpc>
                <a:spcPts val="1700"/>
              </a:lnSpc>
              <a:buFontTx/>
              <a:buNone/>
              <a:defRPr sz="1600" baseline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189" indent="0">
              <a:buFontTx/>
              <a:buNone/>
              <a:defRPr sz="1600">
                <a:solidFill>
                  <a:schemeClr val="accent1"/>
                </a:solidFill>
                <a:latin typeface="Georgia" panose="02040502050405020303" pitchFamily="18" charset="0"/>
              </a:defRPr>
            </a:lvl2pPr>
            <a:lvl3pPr marL="914377" indent="0">
              <a:buFontTx/>
              <a:buNone/>
              <a:defRPr sz="16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371566" indent="0">
              <a:buFontTx/>
              <a:buNone/>
              <a:defRPr sz="16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1828754" indent="0">
              <a:buFontTx/>
              <a:buNone/>
              <a:defRPr sz="1600">
                <a:solidFill>
                  <a:schemeClr val="accent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Datum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innehåll</a:t>
            </a:r>
            <a:endParaRPr lang="en-US" dirty="0"/>
          </a:p>
        </p:txBody>
      </p:sp>
      <p:sp>
        <p:nvSpPr>
          <p:cNvPr id="7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767817"/>
            <a:ext cx="3219451" cy="6090183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818639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H="1">
            <a:off x="0" y="0"/>
            <a:ext cx="322483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FI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4054" y="1156392"/>
            <a:ext cx="1814841" cy="2272608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 dirty="0"/>
              <a:t>Plats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längre</a:t>
            </a:r>
            <a:r>
              <a:rPr lang="en-US" dirty="0"/>
              <a:t> </a:t>
            </a:r>
            <a:r>
              <a:rPr lang="en-US" dirty="0" err="1"/>
              <a:t>rubrik</a:t>
            </a:r>
            <a:endParaRPr lang="sv-FI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224213" y="0"/>
            <a:ext cx="8967787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sv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61" y="294632"/>
            <a:ext cx="2170119" cy="23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420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19450" y="0"/>
            <a:ext cx="907259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FI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971" y="2000739"/>
            <a:ext cx="6866261" cy="4160594"/>
          </a:xfrm>
        </p:spPr>
        <p:txBody>
          <a:bodyPr tIns="0" bIns="0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57971" y="656135"/>
            <a:ext cx="6866261" cy="1039808"/>
          </a:xfrm>
        </p:spPr>
        <p:txBody>
          <a:bodyPr tIns="0" bIns="0"/>
          <a:lstStyle/>
          <a:p>
            <a:r>
              <a:rPr lang="en-US"/>
              <a:t>Click to edit Master title style</a:t>
            </a:r>
            <a:endParaRPr lang="sv-FI" dirty="0"/>
          </a:p>
        </p:txBody>
      </p:sp>
      <p:sp>
        <p:nvSpPr>
          <p:cNvPr id="6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774303"/>
            <a:ext cx="3219451" cy="6083697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4020234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427254"/>
            <a:ext cx="12292048" cy="343074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FI" sz="1800" dirty="0"/>
          </a:p>
        </p:txBody>
      </p:sp>
      <p:sp>
        <p:nvSpPr>
          <p:cNvPr id="8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1258637" y="2000739"/>
            <a:ext cx="2156561" cy="3213435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sv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4237" y="656135"/>
            <a:ext cx="6866261" cy="1039808"/>
          </a:xfrm>
        </p:spPr>
        <p:txBody>
          <a:bodyPr tIns="0" bIns="0"/>
          <a:lstStyle/>
          <a:p>
            <a:r>
              <a:rPr lang="en-US"/>
              <a:t>Click to edit Master title style</a:t>
            </a:r>
            <a:endParaRPr lang="sv-FI" dirty="0"/>
          </a:p>
        </p:txBody>
      </p:sp>
      <p:sp>
        <p:nvSpPr>
          <p:cNvPr id="9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3766415" y="2000738"/>
            <a:ext cx="2156561" cy="3213435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sv-FI" dirty="0"/>
          </a:p>
        </p:txBody>
      </p:sp>
      <p:sp>
        <p:nvSpPr>
          <p:cNvPr id="1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6274193" y="2000738"/>
            <a:ext cx="2156561" cy="3213435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sv-FI" dirty="0"/>
          </a:p>
        </p:txBody>
      </p:sp>
      <p:sp>
        <p:nvSpPr>
          <p:cNvPr id="11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8781971" y="2000737"/>
            <a:ext cx="2156561" cy="3213435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691531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0" y="0"/>
            <a:ext cx="321945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FI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tIns="0" bIns="0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tIns="0" bIns="0"/>
          <a:lstStyle/>
          <a:p>
            <a:r>
              <a:rPr lang="en-US"/>
              <a:t>Click to edit Master title style</a:t>
            </a:r>
            <a:endParaRPr lang="sv-FI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61" y="294632"/>
            <a:ext cx="2170119" cy="23292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36707" y="2000739"/>
            <a:ext cx="3119438" cy="2998787"/>
          </a:xfrm>
        </p:spPr>
        <p:txBody>
          <a:bodyPr/>
          <a:lstStyle>
            <a:lvl1pPr marL="0" indent="0">
              <a:buNone/>
              <a:defRPr sz="4400">
                <a:solidFill>
                  <a:schemeClr val="accent1"/>
                </a:solidFill>
                <a:latin typeface="CillaFHscript" pitchFamily="2" charset="-128"/>
                <a:ea typeface="CillaFHscript" pitchFamily="2" charset="-128"/>
                <a:cs typeface="CillaFHscript" pitchFamily="2" charset="-128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45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891" y="1709742"/>
            <a:ext cx="10081847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2891" y="4589467"/>
            <a:ext cx="1008184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9434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891" y="1709742"/>
            <a:ext cx="10081847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2891" y="4589467"/>
            <a:ext cx="1008184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5112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891" y="1709742"/>
            <a:ext cx="10081847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2891" y="4589467"/>
            <a:ext cx="1008184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0293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sv-FI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62891" y="1709742"/>
            <a:ext cx="10081847" cy="2852737"/>
          </a:xfrm>
        </p:spPr>
        <p:txBody>
          <a:bodyPr anchor="b">
            <a:normAutofit/>
          </a:bodyPr>
          <a:lstStyle>
            <a:lvl1pPr algn="ctr">
              <a:defRPr sz="7200">
                <a:solidFill>
                  <a:schemeClr val="bg1"/>
                </a:solidFill>
                <a:latin typeface="CillaFHscript" pitchFamily="2" charset="-128"/>
                <a:ea typeface="CillaFHscript" pitchFamily="2" charset="-128"/>
                <a:cs typeface="CillaFHscript" pitchFamily="2" charset="-128"/>
              </a:defRPr>
            </a:lvl1pPr>
          </a:lstStyle>
          <a:p>
            <a:r>
              <a:rPr lang="en-US" dirty="0"/>
              <a:t>Cilla</a:t>
            </a:r>
            <a:endParaRPr lang="sv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2891" y="4589467"/>
            <a:ext cx="1008184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6174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H="1">
            <a:off x="0" y="0"/>
            <a:ext cx="322483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FI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4054" y="1156392"/>
            <a:ext cx="3251841" cy="2272608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 dirty="0"/>
              <a:t>Plats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längre</a:t>
            </a:r>
            <a:r>
              <a:rPr lang="en-US" dirty="0"/>
              <a:t> </a:t>
            </a:r>
            <a:r>
              <a:rPr lang="en-US" dirty="0" err="1"/>
              <a:t>rubrik</a:t>
            </a:r>
            <a:endParaRPr lang="sv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7070" y="1156392"/>
            <a:ext cx="6140182" cy="4873625"/>
          </a:xfrm>
        </p:spPr>
        <p:txBody>
          <a:bodyPr wrap="square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61" y="294632"/>
            <a:ext cx="2170119" cy="23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098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57971" y="656135"/>
            <a:ext cx="6695831" cy="1039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sv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7971" y="2000739"/>
            <a:ext cx="6695831" cy="41605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61" y="294632"/>
            <a:ext cx="2170119" cy="23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05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1" r:id="rId5"/>
    <p:sldLayoutId id="2147483663" r:id="rId6"/>
    <p:sldLayoutId id="2147483664" r:id="rId7"/>
    <p:sldLayoutId id="2147483665" r:id="rId8"/>
    <p:sldLayoutId id="2147483656" r:id="rId9"/>
    <p:sldLayoutId id="2147483662" r:id="rId10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Roboto Medium" panose="02000000000000000000" pitchFamily="2" charset="0"/>
          <a:ea typeface="Roboto Medium" panose="02000000000000000000" pitchFamily="2" charset="0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ts val="384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omi.fi/foretag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4793" y="2178421"/>
            <a:ext cx="8009907" cy="1250579"/>
          </a:xfrm>
        </p:spPr>
        <p:txBody>
          <a:bodyPr>
            <a:noAutofit/>
          </a:bodyPr>
          <a:lstStyle/>
          <a:p>
            <a:r>
              <a:rPr lang="sv-SE" sz="4000" b="0" dirty="0">
                <a:latin typeface="+mj-lt"/>
                <a:ea typeface="Roboto Black" panose="02000000000000000000" pitchFamily="2" charset="0"/>
                <a:cs typeface="CillaFHscript" pitchFamily="2" charset="-128"/>
              </a:rPr>
              <a:t>ARBETE OCH FÖRSÖRJNING I FINLAND </a:t>
            </a:r>
            <a:endParaRPr lang="sv-FI" sz="4000" b="0" dirty="0">
              <a:latin typeface="+mj-lt"/>
              <a:ea typeface="Roboto Black" panose="02000000000000000000" pitchFamily="2" charset="0"/>
              <a:cs typeface="CillaFHscript" pitchFamily="2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4793" y="3819610"/>
            <a:ext cx="8009907" cy="1438190"/>
          </a:xfrm>
        </p:spPr>
        <p:txBody>
          <a:bodyPr>
            <a:normAutofit/>
          </a:bodyPr>
          <a:lstStyle/>
          <a:p>
            <a:endParaRPr lang="sv-FI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sv-FI" sz="1800" dirty="0"/>
          </a:p>
        </p:txBody>
      </p:sp>
      <p:pic>
        <p:nvPicPr>
          <p:cNvPr id="6" name="Platshållare för bild 5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4" r="18704"/>
          <a:stretch>
            <a:fillRect/>
          </a:stretch>
        </p:blipFill>
        <p:spPr>
          <a:xfrm>
            <a:off x="0" y="0"/>
            <a:ext cx="3219450" cy="6858000"/>
          </a:xfrm>
        </p:spPr>
      </p:pic>
    </p:spTree>
    <p:extLst>
      <p:ext uri="{BB962C8B-B14F-4D97-AF65-F5344CB8AC3E}">
        <p14:creationId xmlns:p14="http://schemas.microsoft.com/office/powerpoint/2010/main" val="1010412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C0A929-D037-4F37-81FD-BF11B1391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FI" dirty="0"/>
              <a:t>https://www.youtube.com/watch?v=49tQL1hnzHc&amp;list=PL903sDYZJlrRSwDPkX7pLpf1I2ZvFEEKI&amp;index=15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DE1DB7-DC72-4E88-BAE9-9855AB901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6C0E0-7E00-4257-A416-0724EF9754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914263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0E019717-8795-40FF-B88F-B22D792E5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1252025"/>
            <a:ext cx="6695831" cy="4909308"/>
          </a:xfrm>
        </p:spPr>
        <p:txBody>
          <a:bodyPr/>
          <a:lstStyle/>
          <a:p>
            <a:r>
              <a:rPr lang="sv-SE" sz="2800" dirty="0"/>
              <a:t>Att utföra arbetet bra</a:t>
            </a:r>
          </a:p>
          <a:p>
            <a:r>
              <a:rPr lang="sv-SE" sz="2800" dirty="0"/>
              <a:t>Att följa arbetsgivarens instruktioner och arbetsplatsens regler</a:t>
            </a:r>
          </a:p>
          <a:p>
            <a:r>
              <a:rPr lang="sv-SE" sz="2800" dirty="0"/>
              <a:t>Att hålla tystnadsplikt</a:t>
            </a:r>
          </a:p>
          <a:p>
            <a:r>
              <a:rPr lang="sv-SE" sz="2800" dirty="0"/>
              <a:t>Att beakta arbetsgivarens intressen </a:t>
            </a:r>
          </a:p>
          <a:p>
            <a:r>
              <a:rPr lang="sv-SE" sz="2800" dirty="0"/>
              <a:t>Att inte delta i verksamhet som konkurrerar med arbetsgivarna </a:t>
            </a:r>
            <a:endParaRPr lang="sv-FI" sz="280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14359B9-B63D-418F-8FB0-4F08A1FE87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Arbetstagarens skyldigheter 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740804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BFEC2AF9-19B6-4CCC-ADCE-633E48C17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1223889"/>
            <a:ext cx="6695831" cy="4937444"/>
          </a:xfrm>
        </p:spPr>
        <p:txBody>
          <a:bodyPr/>
          <a:lstStyle/>
          <a:p>
            <a:r>
              <a:rPr lang="sv-SE" sz="2800" dirty="0"/>
              <a:t>Följa lagarna och avtal</a:t>
            </a:r>
          </a:p>
          <a:p>
            <a:r>
              <a:rPr lang="sv-SE" sz="2800" dirty="0"/>
              <a:t>Behandla arbetstagarna jämlikt och jämställt</a:t>
            </a:r>
          </a:p>
          <a:p>
            <a:r>
              <a:rPr lang="sv-SE" sz="2800" dirty="0"/>
              <a:t>Trygga arbetssäkerheten</a:t>
            </a:r>
          </a:p>
          <a:p>
            <a:r>
              <a:rPr lang="sv-SE" sz="2800" dirty="0"/>
              <a:t>Ge arbetstagaren anställningsförhållandets centrala villkor i skriftligt form</a:t>
            </a:r>
          </a:p>
          <a:p>
            <a:r>
              <a:rPr lang="sv-SE" sz="2800" dirty="0"/>
              <a:t>Främja en god arbetsatmosfär och stöda arbetstagarna</a:t>
            </a:r>
            <a:endParaRPr lang="sv-FI" sz="280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FC019AC-93D2-4AAA-960D-A197826FBF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Arbetsgivarens skyldigheter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836805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EEB6DEBB-BD4D-4DC7-B11A-643B5A307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717452"/>
            <a:ext cx="6695831" cy="5443881"/>
          </a:xfrm>
        </p:spPr>
        <p:txBody>
          <a:bodyPr/>
          <a:lstStyle/>
          <a:p>
            <a:r>
              <a:rPr lang="sv-SE" sz="2800" dirty="0"/>
              <a:t>Som medlem i fackförbundet betalar du en medlemsavgift månatligen eller årligen, t.ex. 1,5 %</a:t>
            </a:r>
          </a:p>
          <a:p>
            <a:r>
              <a:rPr lang="sv-SE" sz="2800" dirty="0"/>
              <a:t>Det dras av lönen</a:t>
            </a:r>
          </a:p>
          <a:p>
            <a:r>
              <a:rPr lang="sv-SE" sz="2800" dirty="0"/>
              <a:t>Fackförbundet försvarar arbetarnas intressen</a:t>
            </a:r>
          </a:p>
          <a:p>
            <a:r>
              <a:rPr lang="sv-SE" sz="2800" dirty="0"/>
              <a:t>Medlemsförmåner (försäkringar, rabatter, semesterställen, utbildning, karriärvägledning osv)</a:t>
            </a:r>
          </a:p>
          <a:p>
            <a:r>
              <a:rPr lang="sv-SE" sz="2800" dirty="0"/>
              <a:t>Inkomstrelaterad utkomstskydd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96CD809-2576-4925-9C2C-2A119C64D1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Medlemskap i fackförbundet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635237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913BBAD1-F613-47B0-9858-DB738275C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379828"/>
            <a:ext cx="6695831" cy="5781506"/>
          </a:xfrm>
        </p:spPr>
        <p:txBody>
          <a:bodyPr/>
          <a:lstStyle/>
          <a:p>
            <a:r>
              <a:rPr lang="sv-SE" sz="2800" dirty="0"/>
              <a:t>För att få inkomstrelaterad dagpenning krävs att du har anmält dig som arbetssökande hos en TE- byrån</a:t>
            </a:r>
          </a:p>
          <a:p>
            <a:r>
              <a:rPr lang="sv-SE" sz="2800" dirty="0"/>
              <a:t>Du har varit medlem i facket i mins 26 veckor och uppfyller arbetsvillkoret (att du har jobbat i minst 26 veckor, 18 timmar/vecka under de senaste 28 månader</a:t>
            </a:r>
          </a:p>
          <a:p>
            <a:r>
              <a:rPr lang="sv-SE" sz="2800" dirty="0"/>
              <a:t>Förtroendeman – en person som valdes av arbetstagarna som övervakar att kollektivavtalen och lagarna följs på arbetsplatsen</a:t>
            </a:r>
            <a:endParaRPr lang="sv-FI" sz="280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736922F-039E-4F05-B0D1-FA7DE2C07A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337198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1AB69EC9-7576-4FB5-A7F6-AE9F3E004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1069145"/>
            <a:ext cx="6695831" cy="5092188"/>
          </a:xfrm>
        </p:spPr>
        <p:txBody>
          <a:bodyPr/>
          <a:lstStyle/>
          <a:p>
            <a:r>
              <a:rPr lang="sv-SE" sz="2800" dirty="0"/>
              <a:t>I Finland har alla rätt till en jämlik och jämställd behandling</a:t>
            </a:r>
          </a:p>
          <a:p>
            <a:r>
              <a:rPr lang="sv-SE" sz="2800" dirty="0"/>
              <a:t>Diskriminering och trakasserier är förbjudna</a:t>
            </a:r>
          </a:p>
          <a:p>
            <a:r>
              <a:rPr lang="sv-SE" sz="2800" dirty="0"/>
              <a:t>Med hjälp av diskrimineringslagen försöker man garantera en jämlik behandling av alla människor</a:t>
            </a:r>
          </a:p>
          <a:p>
            <a:r>
              <a:rPr lang="sv-SE" sz="2800" dirty="0"/>
              <a:t>Jämställdhetslagen garanterar en jämställd behandling av en man och en kvinna</a:t>
            </a:r>
          </a:p>
          <a:p>
            <a:endParaRPr lang="sv-SE" sz="2800" dirty="0"/>
          </a:p>
          <a:p>
            <a:endParaRPr lang="sv-FI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937D81D-61A2-4C76-BECD-7F621B195E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Jämlikhet och jämställdhet i arbetslivet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577397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37F2ABAE-CB2A-4B70-9BBC-1CFFD106F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745588"/>
            <a:ext cx="6695831" cy="5415746"/>
          </a:xfrm>
        </p:spPr>
        <p:txBody>
          <a:bodyPr/>
          <a:lstStyle/>
          <a:p>
            <a:r>
              <a:rPr lang="sv-SE" sz="2800" dirty="0"/>
              <a:t>När man flyttar till Finland är det viktigt att få arbete med tanke på inkomst, välbefinnande och integration</a:t>
            </a:r>
          </a:p>
          <a:p>
            <a:r>
              <a:rPr lang="sv-SE" sz="2800" dirty="0"/>
              <a:t>Det är viktigt att lära sig språket</a:t>
            </a:r>
          </a:p>
          <a:p>
            <a:r>
              <a:rPr lang="sv-SE" sz="2800" dirty="0"/>
              <a:t>Identifiering och erkännande av kunnande</a:t>
            </a:r>
          </a:p>
          <a:p>
            <a:r>
              <a:rPr lang="sv-SE" sz="2800" dirty="0"/>
              <a:t>Rätten att utöva yrket (t.ex. social och hälsovården – Valvira)</a:t>
            </a:r>
          </a:p>
          <a:p>
            <a:r>
              <a:rPr lang="sv-SE" sz="2800" dirty="0"/>
              <a:t>Kompetensintyg – (t.ex. första hjälp, hygienpass, alkoholpass osv)</a:t>
            </a:r>
          </a:p>
          <a:p>
            <a:endParaRPr lang="sv-FI" sz="280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5FD9746-D3C4-460A-81BB-FB09BDD293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9151" y="2000739"/>
            <a:ext cx="2785404" cy="2998787"/>
          </a:xfrm>
        </p:spPr>
        <p:txBody>
          <a:bodyPr/>
          <a:lstStyle/>
          <a:p>
            <a:r>
              <a:rPr lang="sv-SE" dirty="0"/>
              <a:t>Utlänningarnas placering på Finlands arbetsmarknad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809679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53B7D4F1-A75D-494A-B7E1-5E0A48794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154746"/>
            <a:ext cx="6695831" cy="6006588"/>
          </a:xfrm>
        </p:spPr>
        <p:txBody>
          <a:bodyPr/>
          <a:lstStyle/>
          <a:p>
            <a:r>
              <a:rPr lang="sv-SE" sz="2800" dirty="0"/>
              <a:t>Arbets- och näringsbyråerna TE-byrå erbjuder tjänster för arbetssökande</a:t>
            </a:r>
          </a:p>
          <a:p>
            <a:r>
              <a:rPr lang="sv-SE" sz="2800" dirty="0"/>
              <a:t>Huvudansvaret sitter hos en själv</a:t>
            </a:r>
          </a:p>
          <a:p>
            <a:r>
              <a:rPr lang="sv-SE" sz="2800" dirty="0"/>
              <a:t>Det är en process och det kan ta tid innan man hittar det som passar just dig</a:t>
            </a:r>
          </a:p>
          <a:p>
            <a:r>
              <a:rPr lang="sv-SE" sz="2800" dirty="0"/>
              <a:t>Arbete kan man också hitta via olika webbsidor, tidningar, via andra media kanaler t.ex. Fb, </a:t>
            </a:r>
          </a:p>
          <a:p>
            <a:r>
              <a:rPr lang="sv-SE" sz="2800" dirty="0"/>
              <a:t>Via kontaktnät</a:t>
            </a:r>
          </a:p>
          <a:p>
            <a:r>
              <a:rPr lang="sv-SE" sz="2800" dirty="0"/>
              <a:t>Att man själv kontaktar olika företag eller organisationer</a:t>
            </a:r>
          </a:p>
          <a:p>
            <a:endParaRPr lang="sv-FI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D14009E-CF05-4032-AA88-B12ED75E5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3218" y="2000739"/>
            <a:ext cx="3302927" cy="2998787"/>
          </a:xfrm>
        </p:spPr>
        <p:txBody>
          <a:bodyPr/>
          <a:lstStyle/>
          <a:p>
            <a:r>
              <a:rPr lang="sv-SE" dirty="0"/>
              <a:t>Att hitta arbete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429365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41026460-E380-47E6-BB83-786DE9052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604911"/>
            <a:ext cx="6695831" cy="5556422"/>
          </a:xfrm>
        </p:spPr>
        <p:txBody>
          <a:bodyPr/>
          <a:lstStyle/>
          <a:p>
            <a:r>
              <a:rPr lang="sv-SE" sz="2800" dirty="0"/>
              <a:t>Cv eller meritförteckning – ( grundläggande uppgifter om dig, utbildning, arbetserfarenhet, språkkunskaper, datakunskap och fritidsintresse )</a:t>
            </a:r>
          </a:p>
          <a:p>
            <a:r>
              <a:rPr lang="sv-SE" sz="2800" dirty="0"/>
              <a:t>I Cv:t kan man också nämna någon som kan rekommendera en t.ex. gammal förman, lärare, vän osv</a:t>
            </a:r>
          </a:p>
          <a:p>
            <a:r>
              <a:rPr lang="sv-SE" sz="2800" dirty="0"/>
              <a:t>Arbetsansökan – ett så kallad marknadsföringsbrev , där man fritt berättar om varför ska just hen få det jobbet</a:t>
            </a:r>
            <a:endParaRPr lang="sv-FI" sz="280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F685F79-177C-4F4F-BBB0-E187F11D98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3218" y="2000739"/>
            <a:ext cx="3302927" cy="2998787"/>
          </a:xfrm>
        </p:spPr>
        <p:txBody>
          <a:bodyPr/>
          <a:lstStyle/>
          <a:p>
            <a:r>
              <a:rPr lang="sv-SE" dirty="0"/>
              <a:t>Arbetsansökan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770619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734307BF-7CBD-4193-A715-04ECE124F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1800665"/>
            <a:ext cx="6695831" cy="4360668"/>
          </a:xfrm>
        </p:spPr>
        <p:txBody>
          <a:bodyPr/>
          <a:lstStyle/>
          <a:p>
            <a:r>
              <a:rPr lang="sv-SE" dirty="0"/>
              <a:t>På basis av arbetsansökan och Cv:t kan man bli kallad till intervju</a:t>
            </a:r>
          </a:p>
          <a:p>
            <a:r>
              <a:rPr lang="sv-SE" dirty="0"/>
              <a:t>Intervju kan handla om att berätta om sig själv, om sitt kunnande, sina styrkor och svagheter</a:t>
            </a:r>
            <a:r>
              <a:rPr lang="sv-FI" dirty="0"/>
              <a:t>, motiv till varför du vill jobba, sina framtidsplaner</a:t>
            </a:r>
          </a:p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49E8F22-C94B-4360-A0FB-3120CFBA45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Arbetsintervju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067678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C6B36ED9-53F9-422D-A673-0E96D0FEB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942535"/>
            <a:ext cx="6695831" cy="5218798"/>
          </a:xfrm>
        </p:spPr>
        <p:txBody>
          <a:bodyPr/>
          <a:lstStyle/>
          <a:p>
            <a:r>
              <a:rPr lang="sv-SE" sz="2800" dirty="0"/>
              <a:t>Betyder marknaden mellan arbetsgivare och arbetstagaren – arbetstagare söker jobb hos arbetsgivare </a:t>
            </a:r>
          </a:p>
          <a:p>
            <a:r>
              <a:rPr lang="sv-SE" sz="2800" dirty="0"/>
              <a:t>Tillarbetskraften hör både arbetande och arbetslösa </a:t>
            </a:r>
          </a:p>
          <a:p>
            <a:r>
              <a:rPr lang="sv-SE" sz="2800" dirty="0"/>
              <a:t>Arbetslösa arbetar inte, men har anmält sig till en TE-byrån som arbetssökande</a:t>
            </a:r>
          </a:p>
          <a:p>
            <a:r>
              <a:rPr lang="sv-SE" sz="2800" dirty="0"/>
              <a:t>Personer som är sjuka, sköter barn hemma, pensionärer, studerande hör till arbetskraften men kan inte jobba</a:t>
            </a:r>
            <a:endParaRPr lang="sv-FI" sz="280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AFA5DD8-92BC-4EAB-A2E5-98A3814988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2880" y="2000739"/>
            <a:ext cx="3373265" cy="2998787"/>
          </a:xfrm>
        </p:spPr>
        <p:txBody>
          <a:bodyPr/>
          <a:lstStyle/>
          <a:p>
            <a:r>
              <a:rPr lang="sv-SE" dirty="0"/>
              <a:t>Arbetsmarknaden</a:t>
            </a:r>
          </a:p>
          <a:p>
            <a:r>
              <a:rPr lang="sv-SE" dirty="0"/>
              <a:t>Arbetskraft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640404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22F5C942-9FB9-46E0-8757-D21D28D0A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1012874"/>
            <a:ext cx="6695831" cy="5148459"/>
          </a:xfrm>
        </p:spPr>
        <p:txBody>
          <a:bodyPr/>
          <a:lstStyle/>
          <a:p>
            <a:r>
              <a:rPr lang="sv-SE" sz="2800" dirty="0"/>
              <a:t>När man börjar jobba skriver man ett arbetsavtal med arbetsgivaren</a:t>
            </a:r>
          </a:p>
          <a:p>
            <a:r>
              <a:rPr lang="sv-SE" sz="2800" dirty="0"/>
              <a:t>Arbetsavtal ingås vanligen skriftligt men även muntlig avtal är giltiga enligt lagen (arbetsgivare måste alltid skicka skriftligt avtal om arbetstagare ber om det)</a:t>
            </a:r>
          </a:p>
          <a:p>
            <a:r>
              <a:rPr lang="sv-SE" sz="2800" dirty="0"/>
              <a:t>Arbetsavtal måste följa lagar och kollektivavtal </a:t>
            </a:r>
          </a:p>
          <a:p>
            <a:endParaRPr lang="sv-SE" dirty="0"/>
          </a:p>
          <a:p>
            <a:endParaRPr lang="sv-SE" dirty="0"/>
          </a:p>
          <a:p>
            <a:endParaRPr lang="sv-FI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C2B4F02-DB7F-46F9-BBDE-0BE6776FB3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Arbetsavtal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017068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75816A25-C373-4E24-A2B8-3835D27A4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196948"/>
            <a:ext cx="6695831" cy="6316394"/>
          </a:xfrm>
        </p:spPr>
        <p:txBody>
          <a:bodyPr/>
          <a:lstStyle/>
          <a:p>
            <a:r>
              <a:rPr lang="sv-SE" sz="2800" dirty="0"/>
              <a:t>När du börjar jobba</a:t>
            </a:r>
          </a:p>
          <a:p>
            <a:r>
              <a:rPr lang="sv-SE" sz="2800" dirty="0"/>
              <a:t>Var du kommer att jobba</a:t>
            </a:r>
          </a:p>
          <a:p>
            <a:r>
              <a:rPr lang="sv-SE" sz="2800" dirty="0"/>
              <a:t>Anställningsförhållandets form och längd</a:t>
            </a:r>
          </a:p>
          <a:p>
            <a:r>
              <a:rPr lang="sv-SE" sz="2800" dirty="0"/>
              <a:t>Arbetstiden</a:t>
            </a:r>
          </a:p>
          <a:p>
            <a:r>
              <a:rPr lang="sv-SE" sz="2800" dirty="0"/>
              <a:t>Arbetsuppgifterna</a:t>
            </a:r>
          </a:p>
          <a:p>
            <a:r>
              <a:rPr lang="sv-SE" sz="2800" dirty="0"/>
              <a:t>Ev. prövotid (högst 4 månader )</a:t>
            </a:r>
          </a:p>
          <a:p>
            <a:r>
              <a:rPr lang="sv-SE" sz="2800" dirty="0"/>
              <a:t>Lön och när lönen betalas ut</a:t>
            </a:r>
          </a:p>
          <a:p>
            <a:r>
              <a:rPr lang="sv-SE" sz="2800" dirty="0"/>
              <a:t>Vilken kollektiv avtal </a:t>
            </a:r>
          </a:p>
          <a:p>
            <a:r>
              <a:rPr lang="sv-SE" sz="2800" dirty="0"/>
              <a:t>Semestern och hur den bestäms</a:t>
            </a:r>
          </a:p>
          <a:p>
            <a:r>
              <a:rPr lang="sv-SE" sz="2800" dirty="0"/>
              <a:t>Uppsägningstiden och hur den bestäms</a:t>
            </a:r>
          </a:p>
          <a:p>
            <a:endParaRPr lang="sv-FI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1CDD0F4-A4E8-4B32-B29F-3589181329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I arbetsavtal kommer man överens om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1131163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199A00F4-BBEA-479F-9923-B3721DD43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295422"/>
            <a:ext cx="6695831" cy="6386732"/>
          </a:xfrm>
        </p:spPr>
        <p:txBody>
          <a:bodyPr/>
          <a:lstStyle/>
          <a:p>
            <a:r>
              <a:rPr lang="sv-SE" sz="2400" dirty="0"/>
              <a:t>Tillsvidare (fast anställning) </a:t>
            </a:r>
          </a:p>
          <a:p>
            <a:r>
              <a:rPr lang="sv-SE" sz="2400" dirty="0"/>
              <a:t>Visstidsanställning </a:t>
            </a:r>
          </a:p>
          <a:p>
            <a:r>
              <a:rPr lang="sv-SE" sz="2400" dirty="0"/>
              <a:t>Arbetstiden, heltids och deltidsarbete</a:t>
            </a:r>
          </a:p>
          <a:p>
            <a:r>
              <a:rPr lang="sv-SE" sz="2400" dirty="0"/>
              <a:t>Kort jobb </a:t>
            </a:r>
          </a:p>
          <a:p>
            <a:r>
              <a:rPr lang="sv-SE" sz="2400" dirty="0"/>
              <a:t>Om arbetsgivaren säger upp arbetstagaren måste det finnas en giltig orsak (t.ex. företag är i ekonomisk problem eller att arbetstagaren inte uppfyllt sina skyldigheter</a:t>
            </a:r>
          </a:p>
          <a:p>
            <a:r>
              <a:rPr lang="sv-SE" sz="2400" dirty="0"/>
              <a:t>Arbetstagaren har rätt att säga upp sig utan orsak, </a:t>
            </a:r>
          </a:p>
          <a:p>
            <a:r>
              <a:rPr lang="sv-SE" sz="2400" dirty="0"/>
              <a:t>Man har inte rätt till arbetslöshetsunderstöd om man säger upp sig själv</a:t>
            </a:r>
          </a:p>
          <a:p>
            <a:endParaRPr lang="sv-SE" sz="2800" dirty="0"/>
          </a:p>
          <a:p>
            <a:endParaRPr lang="sv-FI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E3A9601-D5DF-4D79-817B-655A97425E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4745" y="2000739"/>
            <a:ext cx="3401400" cy="2998787"/>
          </a:xfrm>
        </p:spPr>
        <p:txBody>
          <a:bodyPr/>
          <a:lstStyle/>
          <a:p>
            <a:r>
              <a:rPr lang="sv-SE" dirty="0"/>
              <a:t>Olika anställningsformer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993072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5CA6D117-79DA-405B-910D-7BC3A8EF7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478302"/>
            <a:ext cx="6695831" cy="5683031"/>
          </a:xfrm>
        </p:spPr>
        <p:txBody>
          <a:bodyPr/>
          <a:lstStyle/>
          <a:p>
            <a:r>
              <a:rPr lang="sv-SE" b="1" dirty="0"/>
              <a:t>Sjukfrånvaro</a:t>
            </a:r>
            <a:r>
              <a:rPr lang="sv-SE" dirty="0"/>
              <a:t> – </a:t>
            </a:r>
          </a:p>
          <a:p>
            <a:pPr marL="0" indent="0">
              <a:buNone/>
            </a:pPr>
            <a:r>
              <a:rPr lang="sv-SE" dirty="0"/>
              <a:t> - </a:t>
            </a:r>
            <a:r>
              <a:rPr lang="sv-SE" sz="2800" dirty="0"/>
              <a:t>Man får inte vara borta från jobbet utan giltig orsak. </a:t>
            </a:r>
          </a:p>
          <a:p>
            <a:pPr marL="0" indent="0">
              <a:buNone/>
            </a:pPr>
            <a:r>
              <a:rPr lang="sv-SE" sz="2800" dirty="0"/>
              <a:t> - Man måste alltid meddela om frånvaro.</a:t>
            </a:r>
          </a:p>
          <a:p>
            <a:pPr marL="0" indent="0">
              <a:buNone/>
            </a:pPr>
            <a:r>
              <a:rPr lang="sv-SE" sz="2800" dirty="0"/>
              <a:t> - Om man blir sjuk måste man meddela till arbetsgivaren att man är sjuk</a:t>
            </a:r>
          </a:p>
          <a:p>
            <a:pPr marL="0" indent="0">
              <a:buNone/>
            </a:pPr>
            <a:r>
              <a:rPr lang="sv-SE" sz="2800" dirty="0"/>
              <a:t> - Varje arbetsplats har olika regler hur många dagar man kan vara hemma utan sjukintyg</a:t>
            </a:r>
          </a:p>
          <a:p>
            <a:pPr marL="0" indent="0">
              <a:buNone/>
            </a:pPr>
            <a:r>
              <a:rPr lang="sv-SE" sz="2800" dirty="0"/>
              <a:t> - Man har rätt att lämna hemma med sjuk barn som är under 10 år</a:t>
            </a:r>
            <a:endParaRPr lang="sv-FI" sz="280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24DDBF8-E0B3-4849-8B66-6B2B60EE85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Arbetslivets spelregler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542255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D2582955-E034-458B-BC19-537870A56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225083"/>
            <a:ext cx="6695831" cy="5936250"/>
          </a:xfrm>
        </p:spPr>
        <p:txBody>
          <a:bodyPr/>
          <a:lstStyle/>
          <a:p>
            <a:r>
              <a:rPr lang="sv-SE" sz="2800" dirty="0"/>
              <a:t>Alla anställda har rätt till pauser under arbetsdagen</a:t>
            </a:r>
          </a:p>
          <a:p>
            <a:r>
              <a:rPr lang="sv-SE" sz="2800" dirty="0"/>
              <a:t>L</a:t>
            </a:r>
            <a:r>
              <a:rPr lang="sv-FI" sz="2800" dirty="0"/>
              <a:t>ängder och antal på pauser beror på arbetsdagens längd</a:t>
            </a:r>
          </a:p>
          <a:p>
            <a:r>
              <a:rPr lang="sv-FI" sz="2800" dirty="0"/>
              <a:t>Pauserna finns också i kollektivavtalet för varje bransch</a:t>
            </a:r>
          </a:p>
          <a:p>
            <a:r>
              <a:rPr lang="sv-FI" sz="2800" dirty="0"/>
              <a:t>Under 6 timmars arbetsdag är minst 30 minuter paus </a:t>
            </a:r>
          </a:p>
          <a:p>
            <a:r>
              <a:rPr lang="sv-SE" sz="2800" dirty="0"/>
              <a:t>U</a:t>
            </a:r>
            <a:r>
              <a:rPr lang="sv-FI" sz="2800" dirty="0"/>
              <a:t>nder 8 timmar en längre matpaus och två korta kaffepauser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3D0A4D4-3DD4-45C9-8568-DEEFB7D1E4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1263796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C02CEBE8-18D8-423B-89A0-8BF2E798A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661182"/>
            <a:ext cx="6695831" cy="5500151"/>
          </a:xfrm>
        </p:spPr>
        <p:txBody>
          <a:bodyPr/>
          <a:lstStyle/>
          <a:p>
            <a:r>
              <a:rPr lang="sv-SE" sz="2800" dirty="0"/>
              <a:t>Matpausen på 30 min hör inte till arbetstid och man får inte betalt för det men man kan avlägsna sig från arbetsplatsen under matpaus</a:t>
            </a:r>
          </a:p>
          <a:p>
            <a:r>
              <a:rPr lang="sv-SE" sz="2800" dirty="0"/>
              <a:t>Kaffepauserna sker på arbetstid och ska tillbringas på arbetsplats</a:t>
            </a:r>
          </a:p>
          <a:p>
            <a:r>
              <a:rPr lang="sv-SE" sz="2800" dirty="0"/>
              <a:t>Arbetstagaren får inte sköta privata ärenden under arbetstid</a:t>
            </a:r>
          </a:p>
          <a:p>
            <a:r>
              <a:rPr lang="sv-SE" sz="2800" dirty="0"/>
              <a:t>Man får inte använda privat telefon under arbetstid men under pauser är det ok</a:t>
            </a:r>
            <a:endParaRPr lang="sv-FI" sz="280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49246D3-8EC1-44FE-9E64-1A0DF01D57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8617621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0C35DCBA-3D73-4781-BA90-56F813486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267286"/>
            <a:ext cx="6695831" cy="5894047"/>
          </a:xfrm>
        </p:spPr>
        <p:txBody>
          <a:bodyPr/>
          <a:lstStyle/>
          <a:p>
            <a:r>
              <a:rPr lang="sv-SE" sz="2800" dirty="0"/>
              <a:t>Arbetsgivaren ansvarar för arbetsplatstagarens säkerhet samt psykiska och fysiska hälsa på arbetsplatsen</a:t>
            </a:r>
          </a:p>
          <a:p>
            <a:r>
              <a:rPr lang="sv-SE" sz="2800" dirty="0"/>
              <a:t>Arbetarskyddsmyndigheterna övervakar att arbetarskyddet beaktas och att man följer lagstadgade arbetssäkerhetsföreskrifter</a:t>
            </a:r>
          </a:p>
          <a:p>
            <a:r>
              <a:rPr lang="sv-SE" sz="2800" dirty="0"/>
              <a:t>Det är arbetsgivarens ansvar att inskola arbetstagaren i rätta arbetssättet och i säkerheten på jobbet</a:t>
            </a:r>
          </a:p>
          <a:p>
            <a:r>
              <a:rPr lang="sv-SE" sz="2800" dirty="0"/>
              <a:t>Arbetsgivaren måste enligt lagen ha en arbetsolycksfalls och yrkesjukdomsförsäkring för alla anställda</a:t>
            </a:r>
            <a:endParaRPr lang="sv-FI" sz="280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F09D822-F6D9-448A-9FCD-001C2AD413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2880" y="2000739"/>
            <a:ext cx="3373265" cy="2998787"/>
          </a:xfrm>
        </p:spPr>
        <p:txBody>
          <a:bodyPr/>
          <a:lstStyle/>
          <a:p>
            <a:r>
              <a:rPr lang="sv-SE" dirty="0"/>
              <a:t>Arbetarskydd och arbetarsäkerhet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0544029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065BB32F-AA42-4EE1-B69B-EAF743B74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548640"/>
            <a:ext cx="6695831" cy="5612693"/>
          </a:xfrm>
        </p:spPr>
        <p:txBody>
          <a:bodyPr/>
          <a:lstStyle/>
          <a:p>
            <a:r>
              <a:rPr lang="sv-SE" sz="2800" dirty="0"/>
              <a:t>Enligt lagen är arbetsgivaren skyldig att ordna företagshälsovård för sina anställda</a:t>
            </a:r>
          </a:p>
          <a:p>
            <a:r>
              <a:rPr lang="sv-SE" sz="2800" dirty="0"/>
              <a:t>Företagshälsovård är samarbete mellan arbetstagaren, arbetsgivaren och hälsovårdspersonalen ( läkare, hälsovårdare, psykologer och fysioterapeuter )</a:t>
            </a:r>
          </a:p>
          <a:p>
            <a:r>
              <a:rPr lang="sv-SE" sz="2800" dirty="0"/>
              <a:t>Företagshälsovård är förbyggande hälsovård men har också sjukvårdstjänster ( hälsovårdare, företagsläkare och företagspsykolog) </a:t>
            </a:r>
          </a:p>
          <a:p>
            <a:endParaRPr lang="sv-FI" sz="280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80171F9-F736-4236-BA16-4876F57261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000739"/>
            <a:ext cx="3556145" cy="2998787"/>
          </a:xfrm>
        </p:spPr>
        <p:txBody>
          <a:bodyPr/>
          <a:lstStyle/>
          <a:p>
            <a:r>
              <a:rPr lang="sv-SE" sz="4000" dirty="0"/>
              <a:t>Företagshälsovården</a:t>
            </a:r>
            <a:endParaRPr lang="sv-FI" sz="4000" dirty="0"/>
          </a:p>
        </p:txBody>
      </p:sp>
    </p:spTree>
    <p:extLst>
      <p:ext uri="{BB962C8B-B14F-4D97-AF65-F5344CB8AC3E}">
        <p14:creationId xmlns:p14="http://schemas.microsoft.com/office/powerpoint/2010/main" val="6640469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A4877CF9-312D-4AD3-8ED6-E6711C7AF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323557"/>
            <a:ext cx="6695831" cy="5837777"/>
          </a:xfrm>
        </p:spPr>
        <p:txBody>
          <a:bodyPr/>
          <a:lstStyle/>
          <a:p>
            <a:r>
              <a:rPr lang="sv-SE" sz="2800" dirty="0"/>
              <a:t>Minimilönen för varje bransch fastställs i branschens kollektiv avtal </a:t>
            </a:r>
          </a:p>
          <a:p>
            <a:r>
              <a:rPr lang="sv-SE" sz="2800" dirty="0"/>
              <a:t>Lönen kan vara tidsbaserad månads eller timlön, prestationsbaseradackordslön</a:t>
            </a:r>
          </a:p>
          <a:p>
            <a:r>
              <a:rPr lang="sv-SE" sz="2800" dirty="0"/>
              <a:t>Kvällar, nätter, helger betalas med tillägg , tilläggets storlek beror på yrket och branschens kollektiv avtal</a:t>
            </a:r>
          </a:p>
          <a:p>
            <a:r>
              <a:rPr lang="sv-SE" sz="2800" dirty="0"/>
              <a:t>Inom alla branscher måste man betala dubbel lön för en söndag</a:t>
            </a:r>
          </a:p>
          <a:p>
            <a:r>
              <a:rPr lang="sv-SE" sz="2800" dirty="0"/>
              <a:t>För övertidsarbete måste man få ersättning</a:t>
            </a:r>
          </a:p>
          <a:p>
            <a:endParaRPr lang="sv-FI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A43833D-716B-4A66-A807-1F0F890D92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Lön och beskattning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9826333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0CD70ED3-4653-4D5D-A08A-87250FEB6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299804"/>
            <a:ext cx="6695831" cy="6310858"/>
          </a:xfrm>
        </p:spPr>
        <p:txBody>
          <a:bodyPr/>
          <a:lstStyle/>
          <a:p>
            <a:r>
              <a:rPr lang="sv-SE" sz="2800" dirty="0"/>
              <a:t>I Finland måste alla betala skatter</a:t>
            </a:r>
          </a:p>
          <a:p>
            <a:r>
              <a:rPr lang="sv-SE" sz="2800" dirty="0"/>
              <a:t>Det dras automatisk av lönen</a:t>
            </a:r>
          </a:p>
          <a:p>
            <a:r>
              <a:rPr lang="sv-SE" sz="2800" dirty="0"/>
              <a:t>Progressiv beskattning  - större inkomster desto högre skatteprocenten</a:t>
            </a:r>
          </a:p>
          <a:p>
            <a:r>
              <a:rPr lang="sv-SE" sz="2800" dirty="0"/>
              <a:t>Andra skatter – bilskatt, arvskatt, fastighetsskatt osv.</a:t>
            </a:r>
          </a:p>
          <a:p>
            <a:r>
              <a:rPr lang="sv-SE" sz="2800" dirty="0"/>
              <a:t>Skattekort får man från skatteverket, varje år i januari</a:t>
            </a:r>
          </a:p>
          <a:p>
            <a:r>
              <a:rPr lang="sv-SE" sz="2800" dirty="0"/>
              <a:t>Om man vill skatteprocent kan man göra det antingen elektroniskt eller att man besöker närmaste skatteverket</a:t>
            </a:r>
          </a:p>
          <a:p>
            <a:endParaRPr lang="sv-FI" sz="280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7F884EF-993F-489C-AFF0-D00D2E36BC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Beskattning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238348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4657971" y="492369"/>
            <a:ext cx="6695831" cy="5908431"/>
          </a:xfrm>
        </p:spPr>
        <p:txBody>
          <a:bodyPr/>
          <a:lstStyle/>
          <a:p>
            <a:r>
              <a:rPr lang="sv-SE" sz="2800" dirty="0"/>
              <a:t>Det finns olika arbetsgivare, den privata sektorn och den offentliga sektorn</a:t>
            </a:r>
          </a:p>
          <a:p>
            <a:r>
              <a:rPr lang="sv-SE" sz="2800" dirty="0"/>
              <a:t>Till privata sektorn hör företag, föreningar och organisationer</a:t>
            </a:r>
          </a:p>
          <a:p>
            <a:r>
              <a:rPr lang="sv-SE" sz="2800" dirty="0"/>
              <a:t>Till offentliga sektorn hör staten och kommunerna</a:t>
            </a:r>
          </a:p>
          <a:p>
            <a:r>
              <a:rPr lang="sv-SE" sz="2800" dirty="0"/>
              <a:t>Största sysselsättaren i Finland är den privata sektor 72%, ca. 23% arbetar för kommuner och 5% för staten</a:t>
            </a:r>
          </a:p>
          <a:p>
            <a:r>
              <a:rPr lang="sv-SE" sz="2800" dirty="0"/>
              <a:t>Yrkena delas i grupperna och de kallas branscher </a:t>
            </a:r>
          </a:p>
          <a:p>
            <a:endParaRPr lang="sv-SE" sz="280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98474" y="2000739"/>
            <a:ext cx="3457671" cy="2998787"/>
          </a:xfrm>
        </p:spPr>
        <p:txBody>
          <a:bodyPr/>
          <a:lstStyle/>
          <a:p>
            <a:r>
              <a:rPr lang="sv-SE" sz="4000" dirty="0"/>
              <a:t>Olika arbetsgivarsektorer och branscher</a:t>
            </a:r>
          </a:p>
        </p:txBody>
      </p:sp>
    </p:spTree>
    <p:extLst>
      <p:ext uri="{BB962C8B-B14F-4D97-AF65-F5344CB8AC3E}">
        <p14:creationId xmlns:p14="http://schemas.microsoft.com/office/powerpoint/2010/main" val="587690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3355548D-3E65-4856-83C3-991B36F87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1223889"/>
            <a:ext cx="6695831" cy="4937444"/>
          </a:xfrm>
        </p:spPr>
        <p:txBody>
          <a:bodyPr/>
          <a:lstStyle/>
          <a:p>
            <a:r>
              <a:rPr lang="sv-SE" sz="2800" dirty="0"/>
              <a:t>varje år i april får man en ifylld skatte deklaration</a:t>
            </a:r>
          </a:p>
          <a:p>
            <a:r>
              <a:rPr lang="sv-SE" sz="2800" dirty="0"/>
              <a:t> Man måste kolla själv om allt är ok</a:t>
            </a:r>
          </a:p>
          <a:p>
            <a:r>
              <a:rPr lang="sv-SE" sz="2800" dirty="0"/>
              <a:t> Har man betalat för mycket skatt det föregående året får man skatte återbäring</a:t>
            </a:r>
          </a:p>
          <a:p>
            <a:r>
              <a:rPr lang="sv-SE" sz="2800" dirty="0"/>
              <a:t>Har man betalat för lite skatt måste man betala tillbaka (kvarskatt)</a:t>
            </a:r>
            <a:endParaRPr lang="sv-FI" sz="280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887DEAA-7C77-47C5-B041-AF9064CA5C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812" y="2000739"/>
            <a:ext cx="3387333" cy="2998787"/>
          </a:xfrm>
        </p:spPr>
        <p:txBody>
          <a:bodyPr/>
          <a:lstStyle/>
          <a:p>
            <a:r>
              <a:rPr lang="sv-SE" b="1" dirty="0"/>
              <a:t>Skattedeklaration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749214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92475048-F3E1-46C4-9A7D-F08CEBE06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886266"/>
            <a:ext cx="6695831" cy="5275068"/>
          </a:xfrm>
        </p:spPr>
        <p:txBody>
          <a:bodyPr/>
          <a:lstStyle/>
          <a:p>
            <a:r>
              <a:rPr lang="sv-SE" sz="2800" dirty="0"/>
              <a:t>Jobb som utförs utan att betala skatt</a:t>
            </a:r>
          </a:p>
          <a:p>
            <a:r>
              <a:rPr lang="sv-SE" sz="2800" dirty="0"/>
              <a:t>Svartjobb är ett brott i Finland </a:t>
            </a:r>
          </a:p>
          <a:p>
            <a:r>
              <a:rPr lang="sv-SE" sz="2800" dirty="0"/>
              <a:t>Både arbetstagare och arbetsgivare kan få straff för det</a:t>
            </a:r>
          </a:p>
          <a:p>
            <a:r>
              <a:rPr lang="sv-SE" sz="2800" dirty="0"/>
              <a:t>Man införtjänar inte pension och man är inte försäkrad</a:t>
            </a:r>
          </a:p>
          <a:p>
            <a:r>
              <a:rPr lang="sv-SE" sz="2800" dirty="0"/>
              <a:t>Man har inte rätt till arbetslöshetsdagpenning, moderskaps eller faderskapspenning</a:t>
            </a:r>
            <a:endParaRPr lang="sv-FI" sz="280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C9B7202-B858-4A58-911F-4EA6F4BCC1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Svart jobb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35812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6724A4C5-ABAD-4309-852E-12B734099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1049310"/>
            <a:ext cx="6695831" cy="5112023"/>
          </a:xfrm>
        </p:spPr>
        <p:txBody>
          <a:bodyPr/>
          <a:lstStyle/>
          <a:p>
            <a:r>
              <a:rPr lang="sv-SE" sz="2800" dirty="0"/>
              <a:t>När man blir arbetslös måste man anmäla sig till arbets- och näringsbyrån – TE-byrån</a:t>
            </a:r>
          </a:p>
          <a:p>
            <a:r>
              <a:rPr lang="sv-SE" sz="2800" dirty="0"/>
              <a:t>TE-byrån avgör om sökanden har rätt till arbetslöshetsförmån</a:t>
            </a:r>
          </a:p>
          <a:p>
            <a:r>
              <a:rPr lang="sv-SE" sz="2800" dirty="0"/>
              <a:t>Man måste alltid meddela till TE- byrån om det blir förändringar (om man har börjat jobba eller studera)</a:t>
            </a:r>
          </a:p>
          <a:p>
            <a:r>
              <a:rPr lang="sv-SE" sz="2800" dirty="0"/>
              <a:t>Vid behöv kallas personen till en intervju ( för att se vilken stöd passar just hen )</a:t>
            </a:r>
          </a:p>
          <a:p>
            <a:endParaRPr lang="sv-FI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DD858E3-6839-4DA0-81B0-2F988426D7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Arbetslöshet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4261226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46E04395-6875-466D-85BD-116CDBD57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2961" y="1034320"/>
            <a:ext cx="6695831" cy="4841823"/>
          </a:xfrm>
        </p:spPr>
        <p:txBody>
          <a:bodyPr/>
          <a:lstStyle/>
          <a:p>
            <a:r>
              <a:rPr lang="sv-SE" sz="2800" dirty="0"/>
              <a:t>Arbetslös sökande har vanligen rätt till arbetslöshetsförmån (arbetslöshetsdagpenning )</a:t>
            </a:r>
          </a:p>
          <a:p>
            <a:r>
              <a:rPr lang="sv-SE" sz="2800" dirty="0"/>
              <a:t>Arbetslöshetsdagpenning betalas för den tid man är arbetslös</a:t>
            </a:r>
          </a:p>
          <a:p>
            <a:r>
              <a:rPr lang="sv-SE" sz="2800" dirty="0"/>
              <a:t>Personen måste ändå söka jobb </a:t>
            </a:r>
          </a:p>
          <a:p>
            <a:r>
              <a:rPr lang="sv-SE" sz="2800" dirty="0"/>
              <a:t>Arbetslöshetsförmån ansöker man från arbetslöshetskassa eller FPA</a:t>
            </a:r>
          </a:p>
          <a:p>
            <a:endParaRPr lang="sv-SE" dirty="0"/>
          </a:p>
          <a:p>
            <a:endParaRPr lang="sv-FI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BB48127-0D96-4D66-A6F7-97403D1519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000739"/>
            <a:ext cx="3556145" cy="2998787"/>
          </a:xfrm>
        </p:spPr>
        <p:txBody>
          <a:bodyPr/>
          <a:lstStyle/>
          <a:p>
            <a:r>
              <a:rPr lang="sv-SE" dirty="0"/>
              <a:t>Arbetslöshetsförmån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0313740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861C7123-4606-461D-8A41-6D0DE62D1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434716"/>
            <a:ext cx="6695831" cy="5726618"/>
          </a:xfrm>
        </p:spPr>
        <p:txBody>
          <a:bodyPr/>
          <a:lstStyle/>
          <a:p>
            <a:r>
              <a:rPr lang="sv-SE" sz="2800" dirty="0"/>
              <a:t>Arbetslöshetskassan betalar inkomstrelaterad dagpenning åt en person som är medlem i kassan</a:t>
            </a:r>
          </a:p>
          <a:p>
            <a:r>
              <a:rPr lang="sv-SE" sz="2800" dirty="0"/>
              <a:t>Arbetslöshetskassan är en organisation som betalar sina medlemmar dagpenning när de blir utan arbete</a:t>
            </a:r>
          </a:p>
          <a:p>
            <a:r>
              <a:rPr lang="sv-SE" sz="2800" dirty="0"/>
              <a:t>Man betalar en månatlig medlemsavgift till kassan </a:t>
            </a:r>
          </a:p>
          <a:p>
            <a:r>
              <a:rPr lang="sv-SE" sz="2800" dirty="0"/>
              <a:t>Dagpenningen är högre än grundpenningen och arbetsmarknadsstöd från FPA</a:t>
            </a:r>
            <a:endParaRPr lang="sv-FI" sz="280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0B1CDAA-21CC-4A50-9E12-60EF65C5C7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4931" y="2000739"/>
            <a:ext cx="3451214" cy="2998787"/>
          </a:xfrm>
        </p:spPr>
        <p:txBody>
          <a:bodyPr/>
          <a:lstStyle/>
          <a:p>
            <a:r>
              <a:rPr lang="sv-SE" dirty="0"/>
              <a:t>Inkomstrelaterad dagpenning betalas av arbetslöshetskassa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3152676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A751CBDB-A7E0-43DD-8083-8FAC6E6E5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731519"/>
            <a:ext cx="6695831" cy="5429813"/>
          </a:xfrm>
        </p:spPr>
        <p:txBody>
          <a:bodyPr/>
          <a:lstStyle/>
          <a:p>
            <a:r>
              <a:rPr lang="sv-SE" sz="2800" dirty="0"/>
              <a:t>De som inte är medlemmar i arbetslöshetskassa betalas arbetslöshetsförmån</a:t>
            </a:r>
          </a:p>
          <a:p>
            <a:r>
              <a:rPr lang="sv-SE" sz="2800" dirty="0"/>
              <a:t>Arbetslösa som har haft arbete minst 6 månader under de 28 senaste månaderna har rätt till grunddagpenning</a:t>
            </a:r>
          </a:p>
          <a:p>
            <a:r>
              <a:rPr lang="sv-SE" sz="2800" dirty="0"/>
              <a:t>Man måste jobbat 18 timmar i veckan</a:t>
            </a:r>
          </a:p>
          <a:p>
            <a:r>
              <a:rPr lang="sv-SE" sz="2800" dirty="0"/>
              <a:t>Om sökanden inte uppfyller arbetsvillkoret kan hen få arbetsmarknadsstöd </a:t>
            </a:r>
            <a:endParaRPr lang="sv-FI" sz="280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AD62DC8-8D19-438A-AFB2-42F4D938A8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000739"/>
            <a:ext cx="3556145" cy="2998787"/>
          </a:xfrm>
        </p:spPr>
        <p:txBody>
          <a:bodyPr/>
          <a:lstStyle/>
          <a:p>
            <a:r>
              <a:rPr lang="sv-SE" dirty="0"/>
              <a:t>Grunddagpenning </a:t>
            </a:r>
          </a:p>
          <a:p>
            <a:r>
              <a:rPr lang="sv-SE" dirty="0"/>
              <a:t>och arbetsmarknadsstöd 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9931123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9AFCFC33-D5D2-47D3-B63F-B4A952F56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815926"/>
            <a:ext cx="6695831" cy="5345407"/>
          </a:xfrm>
        </p:spPr>
        <p:txBody>
          <a:bodyPr/>
          <a:lstStyle/>
          <a:p>
            <a:r>
              <a:rPr lang="sv-SE" dirty="0"/>
              <a:t>Utkomstöd är ekonomiskstöd som finns för att trygga utkomsten</a:t>
            </a:r>
          </a:p>
          <a:p>
            <a:r>
              <a:rPr lang="sv-SE" dirty="0"/>
              <a:t>Den kan man få bara om alla andra inkomster räcker inte till de nödvändiga utgifter</a:t>
            </a:r>
          </a:p>
          <a:p>
            <a:r>
              <a:rPr lang="sv-SE" dirty="0"/>
              <a:t>Utkomstöd ansöker man vid FPA eller socialbyrån</a:t>
            </a:r>
          </a:p>
          <a:p>
            <a:r>
              <a:rPr lang="sv-SE" dirty="0"/>
              <a:t>Utkomststödet finansieras med skattemedel</a:t>
            </a:r>
            <a:endParaRPr lang="sv-FI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40583F7-994A-413A-9BCC-D637CA9A14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Utkomstöd från FPA eller socialbyrån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5624059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B32CEDC9-8E37-4BD7-A696-DAE87217F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0174" y="168812"/>
            <a:ext cx="6695831" cy="5500151"/>
          </a:xfrm>
        </p:spPr>
        <p:txBody>
          <a:bodyPr/>
          <a:lstStyle/>
          <a:p>
            <a:r>
              <a:rPr lang="sv-SE" sz="2800" dirty="0"/>
              <a:t>Att grunda ett företag kräver yrkeskunnighet och kunskap om det finländska samhället (t.ex. beskattning och bokföring )</a:t>
            </a:r>
          </a:p>
          <a:p>
            <a:r>
              <a:rPr lang="sv-SE" sz="2800" dirty="0"/>
              <a:t>Om man planerar att starta ett företag måste man göra en affärsplan</a:t>
            </a:r>
          </a:p>
          <a:p>
            <a:r>
              <a:rPr lang="sv-SE" sz="2800" dirty="0"/>
              <a:t>Nyföretagarcentraler hjälper med affärsplanen och allt annat som behövs </a:t>
            </a:r>
          </a:p>
          <a:p>
            <a:r>
              <a:rPr lang="sv-SE" sz="2800" dirty="0"/>
              <a:t>TE-byråerna erbjuder också tjänster för företagare</a:t>
            </a:r>
          </a:p>
          <a:p>
            <a:r>
              <a:rPr lang="sv-SE" sz="2800" dirty="0"/>
              <a:t>När man startar med företaget måste man anmäla företaget till handelsregister</a:t>
            </a:r>
          </a:p>
          <a:p>
            <a:endParaRPr lang="sv-FI" sz="280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6107DCD-2595-4ED1-9644-B918BA06C0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862" y="2000739"/>
            <a:ext cx="3346283" cy="2998787"/>
          </a:xfrm>
        </p:spPr>
        <p:txBody>
          <a:bodyPr/>
          <a:lstStyle/>
          <a:p>
            <a:r>
              <a:rPr lang="sv-SE" dirty="0"/>
              <a:t>Företagande och yrkesutövande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1518665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10F5CE02-0273-4154-A15B-995325893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422032"/>
            <a:ext cx="6695831" cy="6091310"/>
          </a:xfrm>
        </p:spPr>
        <p:txBody>
          <a:bodyPr/>
          <a:lstStyle/>
          <a:p>
            <a:r>
              <a:rPr lang="sv-SE" sz="2800" dirty="0"/>
              <a:t>Banker kan bevilja lån för företagsverksamheten</a:t>
            </a:r>
          </a:p>
          <a:p>
            <a:r>
              <a:rPr lang="sv-SE" sz="2800" dirty="0"/>
              <a:t>Bolaget Finnera kan hjälpa med företagsfinansieringen genom att bevilja lån eller garantera ett lån som banken beviljar </a:t>
            </a:r>
          </a:p>
          <a:p>
            <a:r>
              <a:rPr lang="sv-SE" sz="2800" dirty="0"/>
              <a:t>På TE-byrån kan man ansöka om startpeng för den första tiden då man grundat företag</a:t>
            </a:r>
          </a:p>
          <a:p>
            <a:r>
              <a:rPr lang="sv-SE" sz="2800" dirty="0"/>
              <a:t>Startpeng beviljas för högst 12 månader</a:t>
            </a:r>
          </a:p>
          <a:p>
            <a:r>
              <a:rPr lang="sv-SE" sz="2800" dirty="0"/>
              <a:t>Till företagarens skyldigheter hör att ordna med bokföringen ( i bokföringen listas företagets inkomster och utgifter)</a:t>
            </a:r>
          </a:p>
          <a:p>
            <a:endParaRPr lang="sv-FI" sz="280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D16F173-AEBB-4FDF-AE25-057062111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083" y="2000739"/>
            <a:ext cx="3331062" cy="2998787"/>
          </a:xfrm>
        </p:spPr>
        <p:txBody>
          <a:bodyPr/>
          <a:lstStyle/>
          <a:p>
            <a:r>
              <a:rPr lang="sv-SE" dirty="0"/>
              <a:t>Finansiering och bokföring 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0469670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F9604047-DA4C-40A3-96D3-C5C49D220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351692"/>
            <a:ext cx="6695831" cy="6288259"/>
          </a:xfrm>
        </p:spPr>
        <p:txBody>
          <a:bodyPr/>
          <a:lstStyle/>
          <a:p>
            <a:r>
              <a:rPr lang="sv-SE" sz="2400" dirty="0"/>
              <a:t>Inom vissa branscher krävs myndighets tillstånd</a:t>
            </a:r>
          </a:p>
          <a:p>
            <a:r>
              <a:rPr lang="sv-SE" sz="2400" dirty="0"/>
              <a:t>Tillståndet gäller t.ex. restauranger, kiosker, resebyråer, social och hälsovårdstjänster, person och varutransport, bostadsförmedling</a:t>
            </a:r>
          </a:p>
          <a:p>
            <a:r>
              <a:rPr lang="sv-SE" sz="2400" dirty="0"/>
              <a:t>Enligt lagen måste företagaren ha en pensionsförsäkring för företagare (FöPL eller LFöPL)</a:t>
            </a:r>
          </a:p>
          <a:p>
            <a:r>
              <a:rPr lang="sv-SE" sz="2400" dirty="0"/>
              <a:t>Anställda i företaget måste också ha en pensionsförsäkring (ArPL) och olycksfallsförsäkring</a:t>
            </a:r>
          </a:p>
          <a:p>
            <a:r>
              <a:rPr lang="sv-SE" sz="2400" dirty="0"/>
              <a:t>Info om tillstånd, försäkringar och annat finns på </a:t>
            </a:r>
            <a:r>
              <a:rPr lang="sv-SE" sz="2400" dirty="0">
                <a:hlinkClick r:id="rId2"/>
              </a:rPr>
              <a:t>www.suomi.fi/foretag</a:t>
            </a:r>
            <a:endParaRPr lang="sv-SE" sz="2400" dirty="0"/>
          </a:p>
          <a:p>
            <a:endParaRPr lang="sv-FI" sz="240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B39EC25-F1C5-40E3-A86A-52E1D53343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Tillstånd och försäkringar 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917306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5727BF52-D701-4573-B37C-D98BE8894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704538"/>
            <a:ext cx="6695831" cy="5614978"/>
          </a:xfrm>
        </p:spPr>
        <p:txBody>
          <a:bodyPr/>
          <a:lstStyle/>
          <a:p>
            <a:r>
              <a:rPr lang="sv-SE" sz="2800" dirty="0"/>
              <a:t>Social och hälsovårdsbranschen </a:t>
            </a:r>
          </a:p>
          <a:p>
            <a:r>
              <a:rPr lang="sv-SE" sz="2800" dirty="0"/>
              <a:t>Handelsbranschen</a:t>
            </a:r>
          </a:p>
          <a:p>
            <a:r>
              <a:rPr lang="sv-SE" sz="2800" dirty="0"/>
              <a:t>Servicebranschen</a:t>
            </a:r>
          </a:p>
          <a:p>
            <a:r>
              <a:rPr lang="sv-SE" sz="2800" dirty="0"/>
              <a:t>Transport och trafikbranschen </a:t>
            </a:r>
          </a:p>
          <a:p>
            <a:r>
              <a:rPr lang="sv-SE" sz="2800" dirty="0"/>
              <a:t>Teknikbranschen</a:t>
            </a:r>
          </a:p>
          <a:p>
            <a:r>
              <a:rPr lang="sv-SE" sz="2800" dirty="0"/>
              <a:t>Kultur och kommunikationsbranschen</a:t>
            </a:r>
          </a:p>
          <a:p>
            <a:r>
              <a:rPr lang="sv-SE" sz="2800" dirty="0"/>
              <a:t>Undervisningsbranschen </a:t>
            </a:r>
          </a:p>
          <a:p>
            <a:r>
              <a:rPr lang="sv-SE" sz="2800" dirty="0"/>
              <a:t>Hotell och restaurangbranschen</a:t>
            </a:r>
          </a:p>
          <a:p>
            <a:r>
              <a:rPr lang="sv-SE" sz="2800" dirty="0"/>
              <a:t>förvaltningsbranschen</a:t>
            </a:r>
          </a:p>
          <a:p>
            <a:endParaRPr lang="sv-FI" sz="280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2062F33-D650-4A8C-9F38-CA908EC00D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6707" y="2000739"/>
            <a:ext cx="2320561" cy="2998787"/>
          </a:xfrm>
        </p:spPr>
        <p:txBody>
          <a:bodyPr/>
          <a:lstStyle/>
          <a:p>
            <a:r>
              <a:rPr lang="sv-SE" dirty="0"/>
              <a:t>Olika branscher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6603734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D09719EA-E425-48D8-AB7B-5668A567B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9252" y="1322363"/>
            <a:ext cx="6695831" cy="5275385"/>
          </a:xfrm>
        </p:spPr>
        <p:txBody>
          <a:bodyPr/>
          <a:lstStyle/>
          <a:p>
            <a:r>
              <a:rPr lang="sv-SE" sz="2800" dirty="0"/>
              <a:t>F</a:t>
            </a:r>
            <a:r>
              <a:rPr lang="sv-FI" sz="2800" dirty="0"/>
              <a:t>irma  - enklaste företagsform t.ex. översättare, frisörskor </a:t>
            </a:r>
          </a:p>
          <a:p>
            <a:r>
              <a:rPr lang="sv-SE" sz="2800" dirty="0"/>
              <a:t>P</a:t>
            </a:r>
            <a:r>
              <a:rPr lang="sv-FI" sz="2800" dirty="0"/>
              <a:t>ersonbolag  - en ansvarig person och en investerare</a:t>
            </a:r>
          </a:p>
          <a:p>
            <a:r>
              <a:rPr lang="sv-SE" sz="2800" dirty="0"/>
              <a:t>A</a:t>
            </a:r>
            <a:r>
              <a:rPr lang="sv-FI" sz="2800" dirty="0"/>
              <a:t>ktiebolag – grundas av en eller flera personer</a:t>
            </a:r>
          </a:p>
          <a:p>
            <a:r>
              <a:rPr lang="sv-SE" sz="2800" dirty="0"/>
              <a:t>A</a:t>
            </a:r>
            <a:r>
              <a:rPr lang="sv-FI" sz="2800" dirty="0"/>
              <a:t>ndelslag – grundas av en eller flera personer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FC488E3-1A99-4A33-B4C4-E9C289C006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6948" y="2000739"/>
            <a:ext cx="3359197" cy="2998787"/>
          </a:xfrm>
        </p:spPr>
        <p:txBody>
          <a:bodyPr/>
          <a:lstStyle/>
          <a:p>
            <a:r>
              <a:rPr lang="sv-SE" dirty="0"/>
              <a:t>Företagsformer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866164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8174A41F-88B9-4A08-9CF8-D90E6F9BB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1618938"/>
            <a:ext cx="6695831" cy="4542395"/>
          </a:xfrm>
        </p:spPr>
        <p:txBody>
          <a:bodyPr/>
          <a:lstStyle/>
          <a:p>
            <a:r>
              <a:rPr lang="sv-SE" sz="2800" dirty="0"/>
              <a:t>Social och hälsovårdsbranschen</a:t>
            </a:r>
          </a:p>
          <a:p>
            <a:r>
              <a:rPr lang="sv-SE" sz="2800" dirty="0"/>
              <a:t>Industri</a:t>
            </a:r>
          </a:p>
          <a:p>
            <a:r>
              <a:rPr lang="sv-SE" sz="2800" dirty="0"/>
              <a:t>Teknikbranschen</a:t>
            </a:r>
          </a:p>
          <a:p>
            <a:r>
              <a:rPr lang="sv-SE" sz="2800" dirty="0"/>
              <a:t>Handels och servicebranschen</a:t>
            </a:r>
          </a:p>
          <a:p>
            <a:r>
              <a:rPr lang="sv-SE" sz="2800" dirty="0"/>
              <a:t>Det är brist på speciallärare, barnträdgårdslärare, vissa experter inom byggbranscher</a:t>
            </a:r>
          </a:p>
          <a:p>
            <a:pPr marL="0" indent="0">
              <a:buNone/>
            </a:pPr>
            <a:endParaRPr lang="sv-SE" sz="2800" dirty="0"/>
          </a:p>
          <a:p>
            <a:endParaRPr lang="sv-FI" sz="280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95C793B-66F1-4313-8F43-855877E735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902" y="2000739"/>
            <a:ext cx="2878111" cy="2998787"/>
          </a:xfrm>
        </p:spPr>
        <p:txBody>
          <a:bodyPr/>
          <a:lstStyle/>
          <a:p>
            <a:r>
              <a:rPr lang="sv-SE" dirty="0"/>
              <a:t>Inom vilka branscher finns det mest arbete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783992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B4494449-58F5-40B6-8C82-8BA111138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2000739"/>
            <a:ext cx="6695831" cy="4160594"/>
          </a:xfrm>
        </p:spPr>
        <p:txBody>
          <a:bodyPr/>
          <a:lstStyle/>
          <a:p>
            <a:r>
              <a:rPr lang="sv-SE" dirty="0"/>
              <a:t>Utbildning</a:t>
            </a:r>
          </a:p>
          <a:p>
            <a:r>
              <a:rPr lang="sv-SE" dirty="0"/>
              <a:t>Mångsidigt kunnande </a:t>
            </a:r>
          </a:p>
          <a:p>
            <a:r>
              <a:rPr lang="sv-SE" dirty="0"/>
              <a:t>Erfarenhet</a:t>
            </a:r>
          </a:p>
          <a:p>
            <a:r>
              <a:rPr lang="sv-SE" dirty="0"/>
              <a:t>Språk</a:t>
            </a:r>
          </a:p>
          <a:p>
            <a:pPr marL="0" indent="0">
              <a:buNone/>
            </a:pPr>
            <a:r>
              <a:rPr lang="sv-SE" dirty="0"/>
              <a:t> </a:t>
            </a:r>
            <a:endParaRPr lang="sv-FI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AAC8202-4D5B-448C-BD5F-2335B7DEFB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4911" y="2000739"/>
            <a:ext cx="3421234" cy="2998787"/>
          </a:xfrm>
        </p:spPr>
        <p:txBody>
          <a:bodyPr/>
          <a:lstStyle/>
          <a:p>
            <a:r>
              <a:rPr lang="sv-SE" dirty="0"/>
              <a:t>Arbetsmarknadens krav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990029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7E8B1A9E-3780-40F1-A304-CA3DA146A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1111348"/>
            <a:ext cx="6695831" cy="5049985"/>
          </a:xfrm>
        </p:spPr>
        <p:txBody>
          <a:bodyPr/>
          <a:lstStyle/>
          <a:p>
            <a:r>
              <a:rPr lang="sv-SE" sz="2800" dirty="0"/>
              <a:t>Fackförbund och bransch förbund – de försöker främja medlemmarnas intresse</a:t>
            </a:r>
          </a:p>
          <a:p>
            <a:r>
              <a:rPr lang="sv-SE" sz="2800" dirty="0"/>
              <a:t>Det är viktigt att varje arbetstagare har en fackförbund</a:t>
            </a:r>
          </a:p>
          <a:p>
            <a:r>
              <a:rPr lang="sv-SE" sz="2800" dirty="0"/>
              <a:t>Fackförbund försvarar arbetstagarnas rättigheter</a:t>
            </a:r>
          </a:p>
          <a:p>
            <a:endParaRPr lang="sv-FI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09C378A-C57E-4CAB-B857-2543E8A8E2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1354" y="1929606"/>
            <a:ext cx="3424692" cy="2998787"/>
          </a:xfrm>
        </p:spPr>
        <p:txBody>
          <a:bodyPr/>
          <a:lstStyle/>
          <a:p>
            <a:r>
              <a:rPr lang="sv-SE" dirty="0"/>
              <a:t>Arbetsmarknads</a:t>
            </a:r>
          </a:p>
          <a:p>
            <a:r>
              <a:rPr lang="sv-SE" dirty="0"/>
              <a:t>systemet 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836691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03D26517-99F6-4FC7-B44F-09D311E92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436098"/>
            <a:ext cx="6695831" cy="5725235"/>
          </a:xfrm>
        </p:spPr>
        <p:txBody>
          <a:bodyPr/>
          <a:lstStyle/>
          <a:p>
            <a:r>
              <a:rPr lang="sv-SE" sz="2800" dirty="0"/>
              <a:t>Arbetsavtalagen</a:t>
            </a:r>
          </a:p>
          <a:p>
            <a:r>
              <a:rPr lang="sv-SE" sz="2800" dirty="0"/>
              <a:t>Arbetstidslagen</a:t>
            </a:r>
          </a:p>
          <a:p>
            <a:r>
              <a:rPr lang="sv-SE" sz="2800" dirty="0"/>
              <a:t>Semesterlagen</a:t>
            </a:r>
          </a:p>
          <a:p>
            <a:r>
              <a:rPr lang="sv-SE" sz="2800" dirty="0"/>
              <a:t>Diskrimineringslagen</a:t>
            </a:r>
          </a:p>
          <a:p>
            <a:r>
              <a:rPr lang="sv-SE" sz="2800" dirty="0"/>
              <a:t>Lagen om integrationsskydd i arbetslivet</a:t>
            </a:r>
          </a:p>
          <a:p>
            <a:r>
              <a:rPr lang="sv-SE" sz="2800" dirty="0"/>
              <a:t>Lagen om kollektivavtal</a:t>
            </a:r>
          </a:p>
          <a:p>
            <a:r>
              <a:rPr lang="sv-SE" sz="2800" dirty="0"/>
              <a:t>Lagen om alterneringsledighet</a:t>
            </a:r>
          </a:p>
          <a:p>
            <a:r>
              <a:rPr lang="sv-SE" sz="2800" dirty="0"/>
              <a:t>Lagen om studielägenhet</a:t>
            </a:r>
          </a:p>
          <a:p>
            <a:r>
              <a:rPr lang="sv-SE" sz="2800" dirty="0"/>
              <a:t>lönegarantilagen</a:t>
            </a:r>
            <a:endParaRPr lang="sv-FI" sz="280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3806A6A-E9E0-4E31-95E5-0EA9D0FB24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000739"/>
            <a:ext cx="3556145" cy="2998787"/>
          </a:xfrm>
        </p:spPr>
        <p:txBody>
          <a:bodyPr/>
          <a:lstStyle/>
          <a:p>
            <a:r>
              <a:rPr lang="sv-SE" dirty="0"/>
              <a:t>Arbetslagstiftningen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4078658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EF4C75F0-6189-4BD9-94E9-C2D16D7F3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253218"/>
            <a:ext cx="6695831" cy="6260124"/>
          </a:xfrm>
        </p:spPr>
        <p:txBody>
          <a:bodyPr/>
          <a:lstStyle/>
          <a:p>
            <a:r>
              <a:rPr lang="sv-SE" sz="2400" b="1" dirty="0"/>
              <a:t>Arbetstagarens rättigheter</a:t>
            </a:r>
          </a:p>
          <a:p>
            <a:pPr marL="0" indent="0">
              <a:buNone/>
            </a:pPr>
            <a:r>
              <a:rPr lang="sv-SE" sz="2800" dirty="0"/>
              <a:t> - </a:t>
            </a:r>
            <a:r>
              <a:rPr lang="sv-SE" sz="2000" dirty="0"/>
              <a:t>lön enligt kollektivavtal</a:t>
            </a:r>
          </a:p>
          <a:p>
            <a:pPr marL="0" indent="0">
              <a:buNone/>
            </a:pPr>
            <a:r>
              <a:rPr lang="sv-SE" sz="2000" dirty="0"/>
              <a:t> - skyddet av lagar och avtal</a:t>
            </a:r>
          </a:p>
          <a:p>
            <a:pPr marL="0" indent="0">
              <a:buNone/>
            </a:pPr>
            <a:r>
              <a:rPr lang="sv-SE" sz="2000" dirty="0"/>
              <a:t> - möjlighet att tillhöra t.ex. fackförbund</a:t>
            </a:r>
          </a:p>
          <a:p>
            <a:pPr marL="0" indent="0">
              <a:buNone/>
            </a:pPr>
            <a:r>
              <a:rPr lang="sv-SE" sz="2000" dirty="0"/>
              <a:t> - en trygg och hälsosam arbetsmiljö</a:t>
            </a:r>
          </a:p>
          <a:p>
            <a:r>
              <a:rPr lang="sv-SE" sz="2400" b="1" dirty="0"/>
              <a:t>Arbetsgivarens rättigheter</a:t>
            </a:r>
          </a:p>
          <a:p>
            <a:pPr marL="0" indent="0">
              <a:buNone/>
            </a:pPr>
            <a:r>
              <a:rPr lang="sv-SE" sz="2400" dirty="0"/>
              <a:t> </a:t>
            </a:r>
            <a:r>
              <a:rPr lang="sv-SE" sz="2000" dirty="0"/>
              <a:t>- att besluta vem hen anställer</a:t>
            </a:r>
          </a:p>
          <a:p>
            <a:pPr marL="0" indent="0">
              <a:buNone/>
            </a:pPr>
            <a:r>
              <a:rPr lang="sv-SE" sz="2000" dirty="0"/>
              <a:t> - att övervaka och leda arbetet</a:t>
            </a:r>
          </a:p>
          <a:p>
            <a:pPr marL="0" indent="0">
              <a:buNone/>
            </a:pPr>
            <a:r>
              <a:rPr lang="sv-SE" sz="2000" dirty="0"/>
              <a:t> - att ge instruktioner och order</a:t>
            </a:r>
          </a:p>
          <a:p>
            <a:pPr marL="0" indent="0">
              <a:buNone/>
            </a:pPr>
            <a:r>
              <a:rPr lang="sv-SE" sz="2000" dirty="0"/>
              <a:t>Att avsluta anställningsförhållande om vissa villkor uppfylls</a:t>
            </a:r>
          </a:p>
          <a:p>
            <a:endParaRPr lang="sv-FI" sz="240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A559AE8-9AD0-4B39-82F9-08D4E24882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609" y="2000739"/>
            <a:ext cx="3429536" cy="2998787"/>
          </a:xfrm>
        </p:spPr>
        <p:txBody>
          <a:bodyPr/>
          <a:lstStyle/>
          <a:p>
            <a:r>
              <a:rPr lang="sv-SE" dirty="0"/>
              <a:t>Arbetstagarens och arbetsgivarens rättigheter och skyldigheter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752392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lkhälsan2017">
      <a:dk1>
        <a:sysClr val="windowText" lastClr="000000"/>
      </a:dk1>
      <a:lt1>
        <a:sysClr val="window" lastClr="FFFFFF"/>
      </a:lt1>
      <a:dk2>
        <a:srgbClr val="343434"/>
      </a:dk2>
      <a:lt2>
        <a:srgbClr val="EEDFD0"/>
      </a:lt2>
      <a:accent1>
        <a:srgbClr val="E22D71"/>
      </a:accent1>
      <a:accent2>
        <a:srgbClr val="004A88"/>
      </a:accent2>
      <a:accent3>
        <a:srgbClr val="483122"/>
      </a:accent3>
      <a:accent4>
        <a:srgbClr val="CE7125"/>
      </a:accent4>
      <a:accent5>
        <a:srgbClr val="FFC12C"/>
      </a:accent5>
      <a:accent6>
        <a:srgbClr val="798F2C"/>
      </a:accent6>
      <a:hlink>
        <a:srgbClr val="004A88"/>
      </a:hlink>
      <a:folHlink>
        <a:srgbClr val="343434"/>
      </a:folHlink>
    </a:clrScheme>
    <a:fontScheme name="Folkhälsan 2017">
      <a:majorFont>
        <a:latin typeface="Roboto Black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hPowerPointmall_beta" id="{E277F1B3-C186-4C86-AD4D-24A0E78F7DA6}" vid="{82A2922E-E0B9-460F-BE18-B07B478F59D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FhPowerPointmall_beta(2)</Template>
  <TotalTime>0</TotalTime>
  <Words>1846</Words>
  <Application>Microsoft Office PowerPoint</Application>
  <PresentationFormat>Widescreen</PresentationFormat>
  <Paragraphs>231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CillaFHscript</vt:lpstr>
      <vt:lpstr>Georgia</vt:lpstr>
      <vt:lpstr>Roboto Light</vt:lpstr>
      <vt:lpstr>Roboto Black</vt:lpstr>
      <vt:lpstr>Calibri</vt:lpstr>
      <vt:lpstr>Arial</vt:lpstr>
      <vt:lpstr>Roboto Medium</vt:lpstr>
      <vt:lpstr>Office Theme</vt:lpstr>
      <vt:lpstr>ARBETE OCH FÖRSÖRJNING I FINLAND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2018-03-27T06:48:59Z</dcterms:created>
  <dcterms:modified xsi:type="dcterms:W3CDTF">2022-06-02T15:26:13Z</dcterms:modified>
</cp:coreProperties>
</file>