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40"/>
  </p:notesMasterIdLst>
  <p:sldIdLst>
    <p:sldId id="256" r:id="rId2"/>
    <p:sldId id="276" r:id="rId3"/>
    <p:sldId id="257" r:id="rId4"/>
    <p:sldId id="258" r:id="rId5"/>
    <p:sldId id="313" r:id="rId6"/>
    <p:sldId id="314" r:id="rId7"/>
    <p:sldId id="262" r:id="rId8"/>
    <p:sldId id="263" r:id="rId9"/>
    <p:sldId id="264" r:id="rId10"/>
    <p:sldId id="307" r:id="rId11"/>
    <p:sldId id="271" r:id="rId12"/>
    <p:sldId id="265" r:id="rId13"/>
    <p:sldId id="267" r:id="rId14"/>
    <p:sldId id="269" r:id="rId15"/>
    <p:sldId id="272" r:id="rId16"/>
    <p:sldId id="279" r:id="rId17"/>
    <p:sldId id="280" r:id="rId18"/>
    <p:sldId id="282" r:id="rId19"/>
    <p:sldId id="283" r:id="rId20"/>
    <p:sldId id="278" r:id="rId21"/>
    <p:sldId id="285" r:id="rId22"/>
    <p:sldId id="286" r:id="rId23"/>
    <p:sldId id="293" r:id="rId24"/>
    <p:sldId id="308" r:id="rId25"/>
    <p:sldId id="288" r:id="rId26"/>
    <p:sldId id="291" r:id="rId27"/>
    <p:sldId id="289" r:id="rId28"/>
    <p:sldId id="309" r:id="rId29"/>
    <p:sldId id="299" r:id="rId30"/>
    <p:sldId id="300" r:id="rId31"/>
    <p:sldId id="301" r:id="rId32"/>
    <p:sldId id="302" r:id="rId33"/>
    <p:sldId id="294" r:id="rId34"/>
    <p:sldId id="297" r:id="rId35"/>
    <p:sldId id="306" r:id="rId36"/>
    <p:sldId id="317" r:id="rId37"/>
    <p:sldId id="318" r:id="rId38"/>
    <p:sldId id="316" r:id="rId39"/>
  </p:sldIdLst>
  <p:sldSz cx="12192000" cy="6858000"/>
  <p:notesSz cx="6858000" cy="9144000"/>
  <p:embeddedFontLst>
    <p:embeddedFont>
      <p:font typeface="CillaFHscript" charset="-128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Roboto Medium" panose="020B0604020202020204" charset="0"/>
      <p:regular r:id="rId46"/>
      <p:italic r:id="rId47"/>
    </p:embeddedFont>
    <p:embeddedFont>
      <p:font typeface="Roboto Black" panose="020B0604020202020204" charset="0"/>
      <p:bold r:id="rId48"/>
      <p:boldItalic r:id="rId49"/>
    </p:embeddedFont>
    <p:embeddedFont>
      <p:font typeface="Georgia" panose="02040502050405020303" pitchFamily="18" charset="0"/>
      <p:regular r:id="rId50"/>
      <p:bold r:id="rId51"/>
      <p:italic r:id="rId52"/>
      <p:boldItalic r:id="rId53"/>
    </p:embeddedFont>
    <p:embeddedFont>
      <p:font typeface="Roboto Light" panose="020B0604020202020204" charset="0"/>
      <p:regular r:id="rId54"/>
      <p:italic r:id="rId55"/>
    </p:embeddedFont>
  </p:embeddedFontLst>
  <p:defaultTextStyle>
    <a:defPPr>
      <a:defRPr lang="sv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" userDrawn="1">
          <p15:clr>
            <a:srgbClr val="A4A3A4"/>
          </p15:clr>
        </p15:guide>
        <p15:guide id="2" pos="2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12" y="102"/>
      </p:cViewPr>
      <p:guideLst>
        <p:guide orient="horz" pos="232"/>
        <p:guide pos="21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0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E1E6B-8833-4C0C-8C05-450AF4AB89A1}" type="datetimeFigureOut">
              <a:rPr lang="sv-FI" smtClean="0"/>
              <a:t>20-10-2020</a:t>
            </a:fld>
            <a:endParaRPr lang="sv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sv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07EA0-2598-4054-8799-783AFFE37651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484241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FI" dirty="0" smtClean="0"/>
              <a:t>Mitt</a:t>
            </a:r>
            <a:r>
              <a:rPr lang="sv-FI" baseline="0" dirty="0" smtClean="0"/>
              <a:t> mål nummer 1</a:t>
            </a:r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07EA0-2598-4054-8799-783AFFE37651}" type="slidenum">
              <a:rPr lang="sv-FI" smtClean="0"/>
              <a:t>5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894541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FI" smtClean="0"/>
              <a:t>fairyövning</a:t>
            </a:r>
            <a:endParaRPr lang="sv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07EA0-2598-4054-8799-783AFFE37651}" type="slidenum">
              <a:rPr lang="sv-FI" smtClean="0"/>
              <a:t>27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291938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FI" dirty="0" err="1" smtClean="0"/>
              <a:t>Timon</a:t>
            </a:r>
            <a:r>
              <a:rPr lang="sv-FI" dirty="0" smtClean="0"/>
              <a:t> </a:t>
            </a:r>
            <a:r>
              <a:rPr lang="sv-FI" dirty="0" err="1" smtClean="0"/>
              <a:t>hiekkakehys</a:t>
            </a:r>
            <a:r>
              <a:rPr lang="sv-FI" dirty="0" smtClean="0"/>
              <a:t>,</a:t>
            </a:r>
            <a:r>
              <a:rPr lang="sv-FI" baseline="0" dirty="0" smtClean="0"/>
              <a:t> </a:t>
            </a:r>
            <a:r>
              <a:rPr lang="sv-FI" baseline="0" dirty="0" err="1" smtClean="0"/>
              <a:t>laavalamppu</a:t>
            </a:r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07EA0-2598-4054-8799-783AFFE37651}" type="slidenum">
              <a:rPr lang="sv-FI" smtClean="0"/>
              <a:t>32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250366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07EA0-2598-4054-8799-783AFFE37651}" type="slidenum">
              <a:rPr lang="sv-FI" smtClean="0"/>
              <a:t>33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229746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FI" dirty="0" err="1" smtClean="0"/>
              <a:t>Kynäharjoitus</a:t>
            </a:r>
            <a:r>
              <a:rPr lang="sv-FI" baseline="0" dirty="0" smtClean="0"/>
              <a:t> </a:t>
            </a:r>
            <a:r>
              <a:rPr lang="sv-FI" baseline="0" dirty="0" err="1" smtClean="0"/>
              <a:t>nimi</a:t>
            </a:r>
            <a:r>
              <a:rPr lang="sv-FI" baseline="0" dirty="0" smtClean="0"/>
              <a:t> </a:t>
            </a:r>
            <a:r>
              <a:rPr lang="sv-FI" baseline="0" dirty="0" err="1" smtClean="0"/>
              <a:t>oikealla</a:t>
            </a:r>
            <a:r>
              <a:rPr lang="sv-FI" baseline="0" dirty="0" smtClean="0"/>
              <a:t> ja </a:t>
            </a:r>
            <a:r>
              <a:rPr lang="sv-FI" baseline="0" dirty="0" err="1" smtClean="0"/>
              <a:t>vasemmalla</a:t>
            </a:r>
            <a:r>
              <a:rPr lang="sv-FI" baseline="0" dirty="0" smtClean="0"/>
              <a:t> </a:t>
            </a:r>
            <a:r>
              <a:rPr lang="sv-FI" baseline="0" dirty="0" err="1" smtClean="0"/>
              <a:t>kädellä</a:t>
            </a:r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07EA0-2598-4054-8799-783AFFE37651}" type="slidenum">
              <a:rPr lang="sv-FI" smtClean="0"/>
              <a:t>9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811073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FI" dirty="0" smtClean="0"/>
              <a:t>OMANARVONTUNTO jag uppfattning</a:t>
            </a:r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07EA0-2598-4054-8799-783AFFE37651}" type="slidenum">
              <a:rPr lang="sv-FI" smtClean="0"/>
              <a:t>16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767966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FI" dirty="0" smtClean="0"/>
              <a:t>Olika vetenskapsdelen har sina egna begrepp   </a:t>
            </a:r>
            <a:r>
              <a:rPr lang="sv-FI" dirty="0" err="1" smtClean="0"/>
              <a:t>tietopohjainen</a:t>
            </a:r>
            <a:r>
              <a:rPr lang="sv-FI" dirty="0" smtClean="0"/>
              <a:t> ja TUNNEPOHJAINEN MIELIKUVA</a:t>
            </a:r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07EA0-2598-4054-8799-783AFFE37651}" type="slidenum">
              <a:rPr lang="sv-FI" smtClean="0"/>
              <a:t>17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979591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FI" dirty="0" smtClean="0"/>
              <a:t>servettövning</a:t>
            </a:r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07EA0-2598-4054-8799-783AFFE37651}" type="slidenum">
              <a:rPr lang="sv-FI" smtClean="0"/>
              <a:t>18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546677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FI" dirty="0" smtClean="0"/>
              <a:t>pingisboll-och mugg M</a:t>
            </a:r>
            <a:r>
              <a:rPr lang="sv-FI" baseline="0" dirty="0" smtClean="0"/>
              <a:t> Y G </a:t>
            </a:r>
            <a:r>
              <a:rPr lang="sv-FI" baseline="0" dirty="0" err="1" smtClean="0"/>
              <a:t>G</a:t>
            </a:r>
            <a:r>
              <a:rPr lang="sv-FI" baseline="0" dirty="0" smtClean="0"/>
              <a:t> A    F O L K H Ä L S A N</a:t>
            </a:r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07EA0-2598-4054-8799-783AFFE37651}" type="slidenum">
              <a:rPr lang="sv-FI" smtClean="0"/>
              <a:t>20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859208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FI" dirty="0" smtClean="0"/>
              <a:t>48% psykisk välmående</a:t>
            </a:r>
            <a:r>
              <a:rPr lang="sv-FI" baseline="0" dirty="0" smtClean="0"/>
              <a:t> efter </a:t>
            </a:r>
            <a:r>
              <a:rPr lang="sv-FI" baseline="0" dirty="0" err="1" smtClean="0"/>
              <a:t>fyys</a:t>
            </a:r>
            <a:r>
              <a:rPr lang="sv-FI" baseline="0" dirty="0" smtClean="0"/>
              <a:t> akt gruppen</a:t>
            </a:r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07EA0-2598-4054-8799-783AFFE37651}" type="slidenum">
              <a:rPr lang="sv-FI" smtClean="0"/>
              <a:t>21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121099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07EA0-2598-4054-8799-783AFFE37651}" type="slidenum">
              <a:rPr lang="sv-FI" smtClean="0"/>
              <a:t>24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698443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FI" dirty="0" smtClean="0"/>
              <a:t>Man kan</a:t>
            </a:r>
            <a:r>
              <a:rPr lang="sv-FI" baseline="0" dirty="0" smtClean="0"/>
              <a:t> se saker från den andras synvinkel</a:t>
            </a:r>
            <a:r>
              <a:rPr lang="sv-FI" dirty="0" smtClean="0"/>
              <a:t>, ser andra inte bara jag själv</a:t>
            </a:r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07EA0-2598-4054-8799-783AFFE37651}" type="slidenum">
              <a:rPr lang="sv-FI" smtClean="0"/>
              <a:t>26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23815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3219451" y="0"/>
            <a:ext cx="897255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FI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24793" y="2274398"/>
            <a:ext cx="8009907" cy="1250579"/>
          </a:xfrm>
        </p:spPr>
        <p:txBody>
          <a:bodyPr lIns="0" rIns="0" anchor="t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sv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24793" y="3602038"/>
            <a:ext cx="8009907" cy="1655762"/>
          </a:xfrm>
        </p:spPr>
        <p:txBody>
          <a:bodyPr lIns="0" rIns="0" bIns="0">
            <a:norm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v-FI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667253" y="294633"/>
            <a:ext cx="2855913" cy="1685132"/>
          </a:xfrm>
        </p:spPr>
        <p:txBody>
          <a:bodyPr lIns="0" rIns="0">
            <a:normAutofit/>
          </a:bodyPr>
          <a:lstStyle>
            <a:lvl1pPr marL="0" indent="0">
              <a:lnSpc>
                <a:spcPts val="1700"/>
              </a:lnSpc>
              <a:buFontTx/>
              <a:buNone/>
              <a:defRPr sz="1600" baseline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189" indent="0">
              <a:buFontTx/>
              <a:buNone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2pPr>
            <a:lvl3pPr marL="914377" indent="0">
              <a:buFontTx/>
              <a:buNone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371566" indent="0">
              <a:buFontTx/>
              <a:buNone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828754" indent="0">
              <a:buFontTx/>
              <a:buNone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 smtClean="0"/>
              <a:t>Datum </a:t>
            </a:r>
            <a:r>
              <a:rPr lang="en-US" dirty="0" err="1" smtClean="0"/>
              <a:t>och</a:t>
            </a:r>
            <a:r>
              <a:rPr lang="en-US" dirty="0" smtClean="0"/>
              <a:t> </a:t>
            </a:r>
            <a:r>
              <a:rPr lang="en-US" dirty="0" err="1" smtClean="0"/>
              <a:t>innehåll</a:t>
            </a:r>
            <a:endParaRPr lang="en-US" dirty="0" smtClean="0"/>
          </a:p>
        </p:txBody>
      </p:sp>
      <p:sp>
        <p:nvSpPr>
          <p:cNvPr id="7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767817"/>
            <a:ext cx="3219451" cy="609018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1818639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H="1">
            <a:off x="0" y="0"/>
            <a:ext cx="322483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FI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054" y="1156392"/>
            <a:ext cx="1814841" cy="2272608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 smtClean="0"/>
              <a:t>Plats </a:t>
            </a:r>
            <a:r>
              <a:rPr lang="en-US" dirty="0" err="1" smtClean="0"/>
              <a:t>för</a:t>
            </a:r>
            <a:r>
              <a:rPr lang="en-US" dirty="0" smtClean="0"/>
              <a:t> </a:t>
            </a:r>
            <a:r>
              <a:rPr lang="en-US" dirty="0" err="1" smtClean="0"/>
              <a:t>längre</a:t>
            </a:r>
            <a:r>
              <a:rPr lang="en-US" dirty="0" smtClean="0"/>
              <a:t> </a:t>
            </a:r>
            <a:r>
              <a:rPr lang="en-US" dirty="0" err="1" smtClean="0"/>
              <a:t>rubrik</a:t>
            </a:r>
            <a:endParaRPr lang="sv-FI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224213" y="0"/>
            <a:ext cx="8967787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FI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61" y="294632"/>
            <a:ext cx="2170119" cy="23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4206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sv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sv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1170-7B2D-4512-91CE-819C1C8308A3}" type="datetime1">
              <a:rPr lang="sv-FI" smtClean="0"/>
              <a:t>20-10-2020</a:t>
            </a:fld>
            <a:endParaRPr lang="sv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FI" smtClean="0"/>
              <a:t>Pirjo Laatikainen 2020</a:t>
            </a:r>
            <a:endParaRPr lang="sv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8E39-1B66-4209-8734-6BC222C6A02C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929020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219450" y="0"/>
            <a:ext cx="907259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FI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971" y="2000739"/>
            <a:ext cx="6866261" cy="4160594"/>
          </a:xfrm>
        </p:spPr>
        <p:txBody>
          <a:bodyPr tIns="0" bIns="0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57971" y="656135"/>
            <a:ext cx="6866261" cy="1039808"/>
          </a:xfrm>
        </p:spPr>
        <p:txBody>
          <a:bodyPr tIns="0" bIns="0"/>
          <a:lstStyle/>
          <a:p>
            <a:r>
              <a:rPr lang="en-US" smtClean="0"/>
              <a:t>Click to edit Master title style</a:t>
            </a:r>
            <a:endParaRPr lang="sv-FI" dirty="0"/>
          </a:p>
        </p:txBody>
      </p:sp>
      <p:sp>
        <p:nvSpPr>
          <p:cNvPr id="6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774303"/>
            <a:ext cx="3219451" cy="608369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4020234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427254"/>
            <a:ext cx="12292048" cy="34307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FI" sz="1800"/>
          </a:p>
        </p:txBody>
      </p:sp>
      <p:sp>
        <p:nvSpPr>
          <p:cNvPr id="8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1258637" y="2000739"/>
            <a:ext cx="2156561" cy="321343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4237" y="656135"/>
            <a:ext cx="6866261" cy="1039808"/>
          </a:xfrm>
        </p:spPr>
        <p:txBody>
          <a:bodyPr tIns="0" bIns="0"/>
          <a:lstStyle/>
          <a:p>
            <a:r>
              <a:rPr lang="en-US" smtClean="0"/>
              <a:t>Click to edit Master title style</a:t>
            </a:r>
            <a:endParaRPr lang="sv-FI" dirty="0"/>
          </a:p>
        </p:txBody>
      </p:sp>
      <p:sp>
        <p:nvSpPr>
          <p:cNvPr id="9" name="Picture Placeholder 19"/>
          <p:cNvSpPr>
            <a:spLocks noGrp="1"/>
          </p:cNvSpPr>
          <p:nvPr>
            <p:ph type="pic" sz="quarter" idx="12"/>
          </p:nvPr>
        </p:nvSpPr>
        <p:spPr>
          <a:xfrm>
            <a:off x="3766415" y="2000738"/>
            <a:ext cx="2156561" cy="321343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FI" dirty="0"/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6274193" y="2000738"/>
            <a:ext cx="2156561" cy="321343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FI" dirty="0"/>
          </a:p>
        </p:txBody>
      </p:sp>
      <p:sp>
        <p:nvSpPr>
          <p:cNvPr id="11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8781971" y="2000737"/>
            <a:ext cx="2156561" cy="321343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3691531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>
            <a:off x="0" y="0"/>
            <a:ext cx="321945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FI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tIns="0" bIns="0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tIns="0" bIns="0"/>
          <a:lstStyle/>
          <a:p>
            <a:r>
              <a:rPr lang="en-US" smtClean="0"/>
              <a:t>Click to edit Master title style</a:t>
            </a:r>
            <a:endParaRPr lang="sv-FI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61" y="294632"/>
            <a:ext cx="2170119" cy="232929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36707" y="2000739"/>
            <a:ext cx="3119438" cy="2998787"/>
          </a:xfrm>
        </p:spPr>
        <p:txBody>
          <a:bodyPr/>
          <a:lstStyle>
            <a:lvl1pPr marL="0" indent="0">
              <a:buNone/>
              <a:defRPr sz="4400">
                <a:solidFill>
                  <a:schemeClr val="accent1"/>
                </a:solidFill>
                <a:latin typeface="CillaFHscript" pitchFamily="2" charset="-128"/>
                <a:ea typeface="CillaFHscript" pitchFamily="2" charset="-128"/>
                <a:cs typeface="CillaFHscript" pitchFamily="2" charset="-128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451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891" y="1709742"/>
            <a:ext cx="10081847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891" y="4589467"/>
            <a:ext cx="1008184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9434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891" y="1709742"/>
            <a:ext cx="10081847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891" y="4589467"/>
            <a:ext cx="1008184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5112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891" y="1709742"/>
            <a:ext cx="10081847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891" y="4589467"/>
            <a:ext cx="1008184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0293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2891" y="1709742"/>
            <a:ext cx="10081847" cy="2852737"/>
          </a:xfrm>
        </p:spPr>
        <p:txBody>
          <a:bodyPr anchor="b"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CillaFHscript" pitchFamily="2" charset="-128"/>
                <a:ea typeface="CillaFHscript" pitchFamily="2" charset="-128"/>
                <a:cs typeface="CillaFHscript" pitchFamily="2" charset="-128"/>
              </a:defRPr>
            </a:lvl1pPr>
          </a:lstStyle>
          <a:p>
            <a:r>
              <a:rPr lang="en-US" dirty="0" smtClean="0"/>
              <a:t>Cilla</a:t>
            </a:r>
            <a:endParaRPr lang="sv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891" y="4589467"/>
            <a:ext cx="1008184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6174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H="1">
            <a:off x="0" y="0"/>
            <a:ext cx="322483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FI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054" y="1156392"/>
            <a:ext cx="3251841" cy="2272608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 smtClean="0"/>
              <a:t>Plats </a:t>
            </a:r>
            <a:r>
              <a:rPr lang="en-US" dirty="0" err="1" smtClean="0"/>
              <a:t>för</a:t>
            </a:r>
            <a:r>
              <a:rPr lang="en-US" dirty="0" smtClean="0"/>
              <a:t> </a:t>
            </a:r>
            <a:r>
              <a:rPr lang="en-US" dirty="0" err="1" smtClean="0"/>
              <a:t>längre</a:t>
            </a:r>
            <a:r>
              <a:rPr lang="en-US" dirty="0" smtClean="0"/>
              <a:t> </a:t>
            </a:r>
            <a:r>
              <a:rPr lang="en-US" dirty="0" err="1" smtClean="0"/>
              <a:t>rubrik</a:t>
            </a:r>
            <a:endParaRPr lang="sv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7070" y="1156392"/>
            <a:ext cx="6140182" cy="4873625"/>
          </a:xfrm>
        </p:spPr>
        <p:txBody>
          <a:bodyPr wrap="square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FI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61" y="294632"/>
            <a:ext cx="2170119" cy="23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980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57971" y="656135"/>
            <a:ext cx="6695831" cy="103980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sv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7971" y="2000739"/>
            <a:ext cx="6695831" cy="41605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FI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61" y="294632"/>
            <a:ext cx="2170119" cy="23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05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1" r:id="rId5"/>
    <p:sldLayoutId id="2147483663" r:id="rId6"/>
    <p:sldLayoutId id="2147483664" r:id="rId7"/>
    <p:sldLayoutId id="2147483665" r:id="rId8"/>
    <p:sldLayoutId id="2147483656" r:id="rId9"/>
    <p:sldLayoutId id="2147483662" r:id="rId10"/>
    <p:sldLayoutId id="2147483666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ts val="384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FI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v-FI" dirty="0" smtClean="0">
                <a:latin typeface="Roboto Black" panose="02000000000000000000" pitchFamily="2" charset="0"/>
                <a:ea typeface="Roboto Black" panose="02000000000000000000" pitchFamily="2" charset="0"/>
                <a:cs typeface="CillaFHscript" pitchFamily="2" charset="-128"/>
              </a:rPr>
              <a:t/>
            </a:r>
            <a:br>
              <a:rPr lang="sv-FI" dirty="0" smtClean="0">
                <a:latin typeface="Roboto Black" panose="02000000000000000000" pitchFamily="2" charset="0"/>
                <a:ea typeface="Roboto Black" panose="02000000000000000000" pitchFamily="2" charset="0"/>
                <a:cs typeface="CillaFHscript" pitchFamily="2" charset="-128"/>
              </a:rPr>
            </a:br>
            <a:r>
              <a:rPr lang="sv-FI" dirty="0" err="1" smtClean="0">
                <a:latin typeface="Roboto Black" panose="02000000000000000000" pitchFamily="2" charset="0"/>
                <a:ea typeface="Roboto Black" panose="02000000000000000000" pitchFamily="2" charset="0"/>
                <a:cs typeface="CillaFHscript" pitchFamily="2" charset="-128"/>
              </a:rPr>
              <a:t>Psykomotorik</a:t>
            </a:r>
            <a:r>
              <a:rPr lang="sv-FI" dirty="0" smtClean="0">
                <a:latin typeface="Roboto Black" panose="02000000000000000000" pitchFamily="2" charset="0"/>
                <a:ea typeface="Roboto Black" panose="02000000000000000000" pitchFamily="2" charset="0"/>
                <a:cs typeface="CillaFHscript" pitchFamily="2" charset="-128"/>
              </a:rPr>
              <a:t> för äldre</a:t>
            </a:r>
            <a:endParaRPr lang="sv-FI" dirty="0">
              <a:latin typeface="Roboto Black" panose="02000000000000000000" pitchFamily="2" charset="0"/>
              <a:ea typeface="Roboto Black" panose="02000000000000000000" pitchFamily="2" charset="0"/>
              <a:cs typeface="CillaFHscript" pitchFamily="2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FI" dirty="0" smtClean="0"/>
              <a:t>Pirjo Laatikainen</a:t>
            </a:r>
          </a:p>
          <a:p>
            <a:r>
              <a:rPr lang="sv-FI" dirty="0" smtClean="0"/>
              <a:t>Folkhälsans förbund </a:t>
            </a:r>
            <a:r>
              <a:rPr lang="sv-FI" dirty="0" err="1" smtClean="0"/>
              <a:t>rf</a:t>
            </a:r>
            <a:r>
              <a:rPr lang="sv-FI" dirty="0" smtClean="0"/>
              <a:t>.</a:t>
            </a:r>
            <a:endParaRPr lang="sv-F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FI" dirty="0" smtClean="0"/>
              <a:t>Plats</a:t>
            </a:r>
            <a:endParaRPr lang="sv-FI" dirty="0"/>
          </a:p>
        </p:txBody>
      </p:sp>
      <p:pic>
        <p:nvPicPr>
          <p:cNvPr id="6" name="Kuvan paikkamerkki 5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8" r="32468"/>
          <a:stretch>
            <a:fillRect/>
          </a:stretch>
        </p:blipFill>
        <p:spPr>
          <a:xfrm>
            <a:off x="0" y="0"/>
            <a:ext cx="3219450" cy="6858000"/>
          </a:xfrm>
        </p:spPr>
      </p:pic>
    </p:spTree>
    <p:extLst>
      <p:ext uri="{BB962C8B-B14F-4D97-AF65-F5344CB8AC3E}">
        <p14:creationId xmlns:p14="http://schemas.microsoft.com/office/powerpoint/2010/main" val="101041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FI" dirty="0" smtClean="0"/>
              <a:t>1950-talet i Westfalen, barn och ungdoms psykiatrisk klinik </a:t>
            </a:r>
            <a:r>
              <a:rPr lang="sv-FI" dirty="0" err="1" smtClean="0"/>
              <a:t>Psychomotorische</a:t>
            </a:r>
            <a:r>
              <a:rPr lang="sv-FI" dirty="0" smtClean="0"/>
              <a:t> </a:t>
            </a:r>
            <a:r>
              <a:rPr lang="sv-FI" dirty="0" err="1" smtClean="0"/>
              <a:t>Ubungsbehandlung</a:t>
            </a:r>
            <a:endParaRPr lang="sv-FI" dirty="0" smtClean="0"/>
          </a:p>
          <a:p>
            <a:r>
              <a:rPr lang="sv-FI" dirty="0" smtClean="0"/>
              <a:t>Påverkad av M. Montessori, </a:t>
            </a:r>
            <a:r>
              <a:rPr lang="sv-FI" dirty="0" err="1" smtClean="0"/>
              <a:t>Delacato</a:t>
            </a:r>
            <a:r>
              <a:rPr lang="sv-FI" dirty="0" smtClean="0"/>
              <a:t> och </a:t>
            </a:r>
            <a:r>
              <a:rPr lang="sv-FI" dirty="0" err="1" smtClean="0"/>
              <a:t>Ayres</a:t>
            </a:r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Ernst J. </a:t>
            </a:r>
            <a:r>
              <a:rPr lang="sv-FI" dirty="0"/>
              <a:t>K</a:t>
            </a:r>
            <a:r>
              <a:rPr lang="sv-FI" dirty="0" smtClean="0"/>
              <a:t>ipling</a:t>
            </a:r>
            <a:endParaRPr lang="sv-FI" dirty="0"/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4" r="301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542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FI" dirty="0" err="1" smtClean="0"/>
              <a:t>Psykomotorik</a:t>
            </a:r>
            <a:r>
              <a:rPr lang="sv-FI" dirty="0" smtClean="0"/>
              <a:t> är en uppfattning om människans utveckling och hur man genom att använda rörelse som stöd och promotor främjar utvecklingsprocessen</a:t>
            </a:r>
          </a:p>
          <a:p>
            <a:r>
              <a:rPr lang="sv-FI" dirty="0" smtClean="0"/>
              <a:t>Vi lär oss nya saker genom hela livet, processen bara ändrar sig. Baserar på livserfarenheter</a:t>
            </a:r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Renate </a:t>
            </a:r>
            <a:r>
              <a:rPr lang="sv-FI" dirty="0" err="1" smtClean="0"/>
              <a:t>Zimmer</a:t>
            </a:r>
            <a:r>
              <a:rPr lang="sv-FI" dirty="0" smtClean="0"/>
              <a:t> 2001</a:t>
            </a:r>
            <a:endParaRPr lang="sv-FI" dirty="0"/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8" r="14718"/>
          <a:stretch>
            <a:fillRect/>
          </a:stretch>
        </p:blipFill>
        <p:spPr>
          <a:xfrm>
            <a:off x="0" y="774700"/>
            <a:ext cx="3219450" cy="6083300"/>
          </a:xfrm>
        </p:spPr>
      </p:pic>
    </p:spTree>
    <p:extLst>
      <p:ext uri="{BB962C8B-B14F-4D97-AF65-F5344CB8AC3E}">
        <p14:creationId xmlns:p14="http://schemas.microsoft.com/office/powerpoint/2010/main" val="210295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FI" dirty="0"/>
              <a:t>Kroppsliga jag-erfarenhet, kroppsuppfattningen ändras med ålder och </a:t>
            </a:r>
            <a:r>
              <a:rPr lang="sv-FI" dirty="0" smtClean="0"/>
              <a:t>sjukdomar</a:t>
            </a:r>
            <a:endParaRPr lang="sv-FI" dirty="0"/>
          </a:p>
          <a:p>
            <a:r>
              <a:rPr lang="sv-FI" dirty="0"/>
              <a:t>Muskelstyrka, rörelseförmåga och kondition förändras, antalet av nervceller som styr kroppsrörelser minskar, ledernas funktion påverkas av åldrandet</a:t>
            </a:r>
          </a:p>
          <a:p>
            <a:pPr marL="0" indent="0">
              <a:buNone/>
            </a:pPr>
            <a:endParaRPr lang="sv-FI" dirty="0"/>
          </a:p>
          <a:p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När man blir äldre</a:t>
            </a:r>
            <a:endParaRPr lang="sv-FI" dirty="0"/>
          </a:p>
        </p:txBody>
      </p:sp>
      <p:pic>
        <p:nvPicPr>
          <p:cNvPr id="7" name="Kuvan paikkamerkki 6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8" b="14718"/>
          <a:stretch>
            <a:fillRect/>
          </a:stretch>
        </p:blipFill>
        <p:spPr>
          <a:xfrm rot="5400000">
            <a:off x="-1431925" y="2206625"/>
            <a:ext cx="6083300" cy="3219450"/>
          </a:xfrm>
        </p:spPr>
      </p:pic>
    </p:spTree>
    <p:extLst>
      <p:ext uri="{BB962C8B-B14F-4D97-AF65-F5344CB8AC3E}">
        <p14:creationId xmlns:p14="http://schemas.microsoft.com/office/powerpoint/2010/main" val="412313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FI" dirty="0"/>
              <a:t>Psyket, minnet och andra intellektuella funktioner kan påverkas, depression är vanligare. Minnesfunktionerna ändras med åldern, den äldre utnyttjar helheter</a:t>
            </a:r>
          </a:p>
          <a:p>
            <a:r>
              <a:rPr lang="sv-FI" b="1" dirty="0"/>
              <a:t>Inlärningen baserar på erfarenheter </a:t>
            </a:r>
          </a:p>
          <a:p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När man blir äldre</a:t>
            </a:r>
            <a:endParaRPr lang="sv-FI" dirty="0"/>
          </a:p>
        </p:txBody>
      </p:sp>
      <p:pic>
        <p:nvPicPr>
          <p:cNvPr id="7" name="Kuvan paikkamerkki 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2" r="147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366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4657971" y="1155469"/>
            <a:ext cx="6866261" cy="5005864"/>
          </a:xfrm>
        </p:spPr>
        <p:txBody>
          <a:bodyPr/>
          <a:lstStyle/>
          <a:p>
            <a:r>
              <a:rPr lang="sv-FI" dirty="0" smtClean="0"/>
              <a:t> helhetssyn på människan, rörelsen är i centrum</a:t>
            </a:r>
          </a:p>
          <a:p>
            <a:r>
              <a:rPr lang="sv-FI" dirty="0" smtClean="0"/>
              <a:t>Känslor, stämningar och psykiska funktionen avspeglas och uttrycks i kroppshållning, rörelsemönster och motorisk handlande</a:t>
            </a:r>
          </a:p>
          <a:p>
            <a:r>
              <a:rPr lang="sv-FI" dirty="0"/>
              <a:t>Psykomotoriska brister kan uppstå när </a:t>
            </a:r>
            <a:r>
              <a:rPr lang="sv-FI" dirty="0" smtClean="0"/>
              <a:t> </a:t>
            </a:r>
            <a:r>
              <a:rPr lang="sv-FI" dirty="0"/>
              <a:t>motoriska, perceptuella eller psykiska funktioner inte fungerar bra.</a:t>
            </a:r>
          </a:p>
          <a:p>
            <a:endParaRPr lang="sv-FI" dirty="0"/>
          </a:p>
          <a:p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657971" y="91441"/>
            <a:ext cx="6866261" cy="847898"/>
          </a:xfrm>
        </p:spPr>
        <p:txBody>
          <a:bodyPr/>
          <a:lstStyle/>
          <a:p>
            <a:r>
              <a:rPr lang="sv-FI" dirty="0" smtClean="0"/>
              <a:t>PM teori</a:t>
            </a:r>
            <a:endParaRPr lang="sv-FI" dirty="0"/>
          </a:p>
        </p:txBody>
      </p:sp>
      <p:pic>
        <p:nvPicPr>
          <p:cNvPr id="7" name="Kuvan paikkamerkki 6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r="30135"/>
          <a:stretch>
            <a:fillRect/>
          </a:stretch>
        </p:blipFill>
        <p:spPr>
          <a:xfrm>
            <a:off x="0" y="774303"/>
            <a:ext cx="3219451" cy="5842807"/>
          </a:xfrm>
        </p:spPr>
      </p:pic>
    </p:spTree>
    <p:extLst>
      <p:ext uri="{BB962C8B-B14F-4D97-AF65-F5344CB8AC3E}">
        <p14:creationId xmlns:p14="http://schemas.microsoft.com/office/powerpoint/2010/main" val="359290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4657971" y="2227810"/>
            <a:ext cx="6866261" cy="4264429"/>
          </a:xfrm>
        </p:spPr>
        <p:txBody>
          <a:bodyPr/>
          <a:lstStyle/>
          <a:p>
            <a:pPr marL="0" indent="0">
              <a:buNone/>
            </a:pPr>
            <a:r>
              <a:rPr lang="sv-FI" b="1" dirty="0" smtClean="0"/>
              <a:t>Jag-kompetens</a:t>
            </a:r>
            <a:endParaRPr lang="sv-FI" dirty="0" smtClean="0"/>
          </a:p>
          <a:p>
            <a:pPr marL="0" indent="0">
              <a:buNone/>
            </a:pPr>
            <a:endParaRPr lang="sv-FI" dirty="0"/>
          </a:p>
          <a:p>
            <a:pPr marL="0" indent="0">
              <a:buNone/>
            </a:pPr>
            <a:r>
              <a:rPr lang="sv-FI" dirty="0" smtClean="0"/>
              <a:t>-</a:t>
            </a:r>
            <a:r>
              <a:rPr lang="sv-FI" b="1" dirty="0" smtClean="0"/>
              <a:t>Material/sak-kompetens</a:t>
            </a:r>
            <a:endParaRPr lang="sv-FI" dirty="0"/>
          </a:p>
          <a:p>
            <a:pPr marL="0" indent="0">
              <a:buNone/>
            </a:pPr>
            <a:r>
              <a:rPr lang="sv-FI" dirty="0"/>
              <a:t/>
            </a:r>
            <a:br>
              <a:rPr lang="sv-FI" dirty="0"/>
            </a:br>
            <a:r>
              <a:rPr lang="sv-FI" dirty="0" smtClean="0"/>
              <a:t>- </a:t>
            </a:r>
            <a:r>
              <a:rPr lang="sv-FI" b="1" dirty="0" smtClean="0"/>
              <a:t>Social-kompetens</a:t>
            </a:r>
            <a:endParaRPr lang="sv-FI" b="1" dirty="0"/>
          </a:p>
          <a:p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FI" dirty="0"/>
              <a:t>Enligt psykomotorisk utvecklingsteori utvecklas tre kompetenser </a:t>
            </a:r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8" b="14718"/>
          <a:stretch>
            <a:fillRect/>
          </a:stretch>
        </p:blipFill>
        <p:spPr>
          <a:xfrm rot="5400000">
            <a:off x="-1431925" y="2206625"/>
            <a:ext cx="6083300" cy="3219450"/>
          </a:xfrm>
        </p:spPr>
      </p:pic>
    </p:spTree>
    <p:extLst>
      <p:ext uri="{BB962C8B-B14F-4D97-AF65-F5344CB8AC3E}">
        <p14:creationId xmlns:p14="http://schemas.microsoft.com/office/powerpoint/2010/main" val="87623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4657970" y="1695943"/>
            <a:ext cx="6866261" cy="4160594"/>
          </a:xfrm>
        </p:spPr>
        <p:txBody>
          <a:bodyPr/>
          <a:lstStyle/>
          <a:p>
            <a:r>
              <a:rPr lang="sv-FI" dirty="0" smtClean="0"/>
              <a:t>Jag-bild: kunskaper, färdigheter, utseende, </a:t>
            </a:r>
            <a:r>
              <a:rPr lang="sv-FI" dirty="0" err="1" smtClean="0"/>
              <a:t>kroppsjag-erfahrenhet</a:t>
            </a:r>
            <a:endParaRPr lang="sv-FI" dirty="0" smtClean="0"/>
          </a:p>
          <a:p>
            <a:r>
              <a:rPr lang="sv-FI" dirty="0" smtClean="0"/>
              <a:t>Självuppskattning/självkänsla: </a:t>
            </a:r>
            <a:r>
              <a:rPr lang="sv-FI" dirty="0"/>
              <a:t>uppskatta sig själv som man är , sina egna drag</a:t>
            </a:r>
          </a:p>
          <a:p>
            <a:r>
              <a:rPr lang="sv-FI" dirty="0"/>
              <a:t>Att vara nöjd med sina egna </a:t>
            </a:r>
            <a:r>
              <a:rPr lang="sv-FI" dirty="0" smtClean="0"/>
              <a:t>kunskaper och utseende</a:t>
            </a:r>
            <a:endParaRPr lang="sv-FI" dirty="0"/>
          </a:p>
          <a:p>
            <a:r>
              <a:rPr lang="sv-FI" dirty="0" smtClean="0"/>
              <a:t>Utforskning av rörelse och rörelseuttryck</a:t>
            </a:r>
            <a:endParaRPr lang="sv-FI" dirty="0"/>
          </a:p>
          <a:p>
            <a:endParaRPr lang="sv-FI" dirty="0" smtClean="0"/>
          </a:p>
          <a:p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JAG-</a:t>
            </a:r>
            <a:r>
              <a:rPr lang="sv-FI" dirty="0" err="1" smtClean="0"/>
              <a:t>KOMPETENS,uppfattning</a:t>
            </a:r>
            <a:endParaRPr lang="sv-FI" dirty="0"/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8" b="14718"/>
          <a:stretch>
            <a:fillRect/>
          </a:stretch>
        </p:blipFill>
        <p:spPr>
          <a:xfrm rot="5400000">
            <a:off x="-1010571" y="1787320"/>
            <a:ext cx="5240593" cy="3219450"/>
          </a:xfrm>
        </p:spPr>
      </p:pic>
    </p:spTree>
    <p:extLst>
      <p:ext uri="{BB962C8B-B14F-4D97-AF65-F5344CB8AC3E}">
        <p14:creationId xmlns:p14="http://schemas.microsoft.com/office/powerpoint/2010/main" val="231978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FI" dirty="0" smtClean="0"/>
              <a:t>Kroppsbild, </a:t>
            </a:r>
            <a:r>
              <a:rPr lang="sv-FI" dirty="0" err="1" smtClean="0"/>
              <a:t>bodyschema</a:t>
            </a:r>
            <a:r>
              <a:rPr lang="sv-FI" dirty="0" smtClean="0"/>
              <a:t>, </a:t>
            </a:r>
            <a:r>
              <a:rPr lang="sv-FI" dirty="0" err="1" smtClean="0"/>
              <a:t>body</a:t>
            </a:r>
            <a:r>
              <a:rPr lang="sv-FI" dirty="0" smtClean="0"/>
              <a:t> image, </a:t>
            </a:r>
            <a:r>
              <a:rPr lang="sv-FI" dirty="0" err="1" smtClean="0"/>
              <a:t>body</a:t>
            </a:r>
            <a:r>
              <a:rPr lang="sv-FI" dirty="0" smtClean="0"/>
              <a:t> </a:t>
            </a:r>
            <a:r>
              <a:rPr lang="sv-FI" dirty="0" err="1" smtClean="0"/>
              <a:t>concept</a:t>
            </a:r>
            <a:endParaRPr lang="sv-FI" dirty="0" smtClean="0"/>
          </a:p>
          <a:p>
            <a:r>
              <a:rPr lang="sv-FI" dirty="0" smtClean="0"/>
              <a:t>Self image, </a:t>
            </a:r>
            <a:r>
              <a:rPr lang="sv-FI" dirty="0" err="1" smtClean="0"/>
              <a:t>self</a:t>
            </a:r>
            <a:r>
              <a:rPr lang="sv-FI" dirty="0" smtClean="0"/>
              <a:t> </a:t>
            </a:r>
            <a:r>
              <a:rPr lang="sv-FI" dirty="0" err="1" smtClean="0"/>
              <a:t>concept</a:t>
            </a:r>
            <a:r>
              <a:rPr lang="sv-FI" dirty="0" smtClean="0"/>
              <a:t> (jag-upplevelse) </a:t>
            </a:r>
            <a:r>
              <a:rPr lang="sv-FI" dirty="0" err="1" smtClean="0"/>
              <a:t>body</a:t>
            </a:r>
            <a:r>
              <a:rPr lang="sv-FI" dirty="0" smtClean="0"/>
              <a:t> </a:t>
            </a:r>
            <a:r>
              <a:rPr lang="sv-FI" dirty="0" err="1" smtClean="0"/>
              <a:t>awareness</a:t>
            </a:r>
            <a:r>
              <a:rPr lang="sv-FI" dirty="0" smtClean="0"/>
              <a:t>,</a:t>
            </a:r>
          </a:p>
          <a:p>
            <a:r>
              <a:rPr lang="sv-FI" dirty="0" smtClean="0"/>
              <a:t> </a:t>
            </a:r>
            <a:r>
              <a:rPr lang="sv-FI" dirty="0" err="1" smtClean="0"/>
              <a:t>body</a:t>
            </a:r>
            <a:r>
              <a:rPr lang="sv-FI" dirty="0" smtClean="0"/>
              <a:t> ego, </a:t>
            </a:r>
            <a:r>
              <a:rPr lang="sv-FI" dirty="0" err="1" smtClean="0"/>
              <a:t>self</a:t>
            </a:r>
            <a:r>
              <a:rPr lang="sv-FI" dirty="0" smtClean="0"/>
              <a:t> </a:t>
            </a:r>
            <a:r>
              <a:rPr lang="sv-FI" dirty="0" err="1" smtClean="0"/>
              <a:t>esteam</a:t>
            </a:r>
            <a:r>
              <a:rPr lang="sv-FI" dirty="0" smtClean="0"/>
              <a:t>- synonymer?</a:t>
            </a:r>
          </a:p>
          <a:p>
            <a:r>
              <a:rPr lang="sv-FI" dirty="0" smtClean="0"/>
              <a:t>Kroppsbild betyder människans kunskap och känslomässig uppfattning om sin egen kropp</a:t>
            </a:r>
          </a:p>
          <a:p>
            <a:pPr marL="0" indent="0">
              <a:buNone/>
            </a:pPr>
            <a:r>
              <a:rPr lang="sv-FI" dirty="0" smtClean="0"/>
              <a:t>(</a:t>
            </a:r>
            <a:r>
              <a:rPr lang="sv-FI" dirty="0" err="1" smtClean="0"/>
              <a:t>tietopohjainen</a:t>
            </a:r>
            <a:r>
              <a:rPr lang="sv-FI" dirty="0" smtClean="0"/>
              <a:t> ja </a:t>
            </a:r>
            <a:r>
              <a:rPr lang="sv-FI" dirty="0" err="1" smtClean="0"/>
              <a:t>tunnepohjainen</a:t>
            </a:r>
            <a:r>
              <a:rPr lang="sv-FI" smtClean="0"/>
              <a:t>)</a:t>
            </a:r>
            <a:endParaRPr lang="sv-FI" dirty="0" smtClean="0"/>
          </a:p>
          <a:p>
            <a:pPr marL="0" indent="0">
              <a:buNone/>
            </a:pPr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Kroppsuppfattning begrepp</a:t>
            </a:r>
            <a:endParaRPr lang="sv-FI" dirty="0"/>
          </a:p>
        </p:txBody>
      </p:sp>
      <p:pic>
        <p:nvPicPr>
          <p:cNvPr id="5" name="Platshållare för innehåll 3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9" r="147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921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4657970" y="1607448"/>
            <a:ext cx="6866261" cy="4653104"/>
          </a:xfrm>
        </p:spPr>
        <p:txBody>
          <a:bodyPr/>
          <a:lstStyle/>
          <a:p>
            <a:pPr marL="0" indent="0">
              <a:buNone/>
            </a:pPr>
            <a:endParaRPr lang="sv-FI" dirty="0" smtClean="0"/>
          </a:p>
          <a:p>
            <a:pPr marL="0" indent="0">
              <a:buNone/>
            </a:pPr>
            <a:r>
              <a:rPr lang="sv-FI" dirty="0" smtClean="0"/>
              <a:t>Betyder </a:t>
            </a:r>
            <a:r>
              <a:rPr lang="sv-FI" dirty="0"/>
              <a:t>färdigheter och förståelse för material och deras olika användningsmöjligheter</a:t>
            </a:r>
            <a:r>
              <a:rPr lang="sv-FI" dirty="0" smtClean="0"/>
              <a:t>.</a:t>
            </a:r>
          </a:p>
          <a:p>
            <a:r>
              <a:rPr lang="sv-FI" dirty="0" smtClean="0"/>
              <a:t>Kreativ problemlösning</a:t>
            </a:r>
            <a:endParaRPr lang="sv-FI" dirty="0"/>
          </a:p>
          <a:p>
            <a:r>
              <a:rPr lang="sv-FI" dirty="0"/>
              <a:t>Materialupplevelser,  användning av olika föremål </a:t>
            </a:r>
            <a:r>
              <a:rPr lang="sv-FI" dirty="0" smtClean="0"/>
              <a:t> </a:t>
            </a:r>
            <a:r>
              <a:rPr lang="sv-FI" dirty="0"/>
              <a:t>inlärning via rörelsen</a:t>
            </a:r>
          </a:p>
          <a:p>
            <a:r>
              <a:rPr lang="sv-FI" dirty="0"/>
              <a:t>Sensomotoriska utryck, naturen ute och inne</a:t>
            </a:r>
          </a:p>
          <a:p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Material- och sak kompetens</a:t>
            </a:r>
            <a:endParaRPr lang="sv-FI" dirty="0"/>
          </a:p>
        </p:txBody>
      </p:sp>
      <p:pic>
        <p:nvPicPr>
          <p:cNvPr id="5" name="Kuvan paikkamerkki 5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2" r="30232"/>
          <a:stretch>
            <a:fillRect/>
          </a:stretch>
        </p:blipFill>
        <p:spPr>
          <a:xfrm>
            <a:off x="0" y="774700"/>
            <a:ext cx="3219450" cy="6083300"/>
          </a:xfrm>
        </p:spPr>
      </p:pic>
    </p:spTree>
    <p:extLst>
      <p:ext uri="{BB962C8B-B14F-4D97-AF65-F5344CB8AC3E}">
        <p14:creationId xmlns:p14="http://schemas.microsoft.com/office/powerpoint/2010/main" val="26249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FI" b="1" dirty="0"/>
              <a:t>Social-kompetens</a:t>
            </a:r>
            <a:r>
              <a:rPr lang="sv-FI" dirty="0"/>
              <a:t>, sociala </a:t>
            </a:r>
            <a:r>
              <a:rPr lang="sv-FI" dirty="0" err="1"/>
              <a:t>erfahrenheter</a:t>
            </a:r>
            <a:r>
              <a:rPr lang="sv-FI" dirty="0"/>
              <a:t>, som innebär anpassning till andra </a:t>
            </a:r>
            <a:r>
              <a:rPr lang="sv-FI" dirty="0" smtClean="0"/>
              <a:t>individer </a:t>
            </a:r>
            <a:r>
              <a:rPr lang="sv-FI" dirty="0"/>
              <a:t>men också betoning av egna behov, dvs kommunikation</a:t>
            </a:r>
          </a:p>
          <a:p>
            <a:r>
              <a:rPr lang="sv-FI" dirty="0" smtClean="0"/>
              <a:t>Att vara en del av gruppen ”vi-andan”</a:t>
            </a:r>
          </a:p>
          <a:p>
            <a:r>
              <a:rPr lang="sv-FI" dirty="0" smtClean="0"/>
              <a:t>lyssna</a:t>
            </a:r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Social kompetens</a:t>
            </a:r>
            <a:endParaRPr lang="sv-FI" dirty="0"/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0" r="14740"/>
          <a:stretch>
            <a:fillRect/>
          </a:stretch>
        </p:blipFill>
        <p:spPr>
          <a:xfrm>
            <a:off x="0" y="774700"/>
            <a:ext cx="3219450" cy="6083300"/>
          </a:xfrm>
        </p:spPr>
      </p:pic>
    </p:spTree>
    <p:extLst>
      <p:ext uri="{BB962C8B-B14F-4D97-AF65-F5344CB8AC3E}">
        <p14:creationId xmlns:p14="http://schemas.microsoft.com/office/powerpoint/2010/main" val="300890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FI" dirty="0"/>
              <a:t>Gå runt, hälsa på den Du möter,</a:t>
            </a:r>
          </a:p>
          <a:p>
            <a:r>
              <a:rPr lang="sv-FI" dirty="0"/>
              <a:t>Säg ditt namn, skaka hand 1-5 gånger – den andra säger sitt namn och hur många gånger den andra skakade </a:t>
            </a:r>
            <a:r>
              <a:rPr lang="sv-FI" dirty="0" smtClean="0"/>
              <a:t>handen</a:t>
            </a:r>
          </a:p>
          <a:p>
            <a:endParaRPr lang="sv-FI" dirty="0" smtClean="0"/>
          </a:p>
          <a:p>
            <a:r>
              <a:rPr lang="sv-FI" dirty="0" err="1" smtClean="0"/>
              <a:t>Adjektiv+namn+rörelse</a:t>
            </a:r>
            <a:r>
              <a:rPr lang="sv-FI" dirty="0" smtClean="0"/>
              <a:t>, alla upprepar</a:t>
            </a:r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Vem är här i dag?</a:t>
            </a:r>
            <a:endParaRPr lang="sv-FI" dirty="0"/>
          </a:p>
        </p:txBody>
      </p:sp>
      <p:sp>
        <p:nvSpPr>
          <p:cNvPr id="4" name="Kuvan paikkamerkki 3"/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129847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FI" dirty="0" smtClean="0"/>
              <a:t>Vilka individuella färdigheter skall hen öva?</a:t>
            </a:r>
          </a:p>
          <a:p>
            <a:pPr marL="0" indent="0">
              <a:buNone/>
            </a:pPr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FI" dirty="0" smtClean="0"/>
              <a:t>Vilka kompetenser behöver den äldre?</a:t>
            </a:r>
            <a:endParaRPr lang="sv-FI" dirty="0"/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8" r="14718"/>
          <a:stretch>
            <a:fillRect/>
          </a:stretch>
        </p:blipFill>
        <p:spPr>
          <a:xfrm>
            <a:off x="0" y="765175"/>
            <a:ext cx="3219450" cy="6083300"/>
          </a:xfrm>
        </p:spPr>
      </p:pic>
    </p:spTree>
    <p:extLst>
      <p:ext uri="{BB962C8B-B14F-4D97-AF65-F5344CB8AC3E}">
        <p14:creationId xmlns:p14="http://schemas.microsoft.com/office/powerpoint/2010/main" val="203883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4657971" y="1695943"/>
            <a:ext cx="6866261" cy="4952148"/>
          </a:xfrm>
        </p:spPr>
        <p:txBody>
          <a:bodyPr/>
          <a:lstStyle/>
          <a:p>
            <a:r>
              <a:rPr lang="sv-FI" dirty="0"/>
              <a:t>Jag är fortfarande kapabel  och kreativ</a:t>
            </a:r>
          </a:p>
          <a:p>
            <a:r>
              <a:rPr lang="sv-FI" dirty="0"/>
              <a:t>Social samvaro viktigt, botar ensamhetskänslan</a:t>
            </a:r>
          </a:p>
          <a:p>
            <a:r>
              <a:rPr lang="sv-FI" dirty="0"/>
              <a:t>Minnes-, koncentrations-, uppmärksamhets- och reaktionsträning</a:t>
            </a:r>
          </a:p>
          <a:p>
            <a:r>
              <a:rPr lang="sv-FI" dirty="0"/>
              <a:t>Rörlighets-, muskelstyrka- och balansträning</a:t>
            </a:r>
          </a:p>
          <a:p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FI" dirty="0"/>
              <a:t>Psykomotoriska övningar ger känsla av</a:t>
            </a:r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" r="30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549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4657971" y="1288210"/>
            <a:ext cx="6866261" cy="5569789"/>
          </a:xfrm>
        </p:spPr>
        <p:txBody>
          <a:bodyPr/>
          <a:lstStyle/>
          <a:p>
            <a:pPr lvl="0"/>
            <a:r>
              <a:rPr lang="sv-FI" dirty="0" smtClean="0"/>
              <a:t>Delaktighet</a:t>
            </a:r>
            <a:endParaRPr lang="sv-FI" dirty="0"/>
          </a:p>
          <a:p>
            <a:pPr lvl="0"/>
            <a:r>
              <a:rPr lang="sv-FI" dirty="0"/>
              <a:t>Tillgänglighet</a:t>
            </a:r>
          </a:p>
          <a:p>
            <a:pPr lvl="0"/>
            <a:r>
              <a:rPr lang="sv-FI" dirty="0"/>
              <a:t>Kreativitet</a:t>
            </a:r>
          </a:p>
          <a:p>
            <a:pPr lvl="0"/>
            <a:r>
              <a:rPr lang="sv-FI" dirty="0"/>
              <a:t>Problemlösning</a:t>
            </a:r>
          </a:p>
          <a:p>
            <a:pPr lvl="0"/>
            <a:r>
              <a:rPr lang="sv-FI" dirty="0"/>
              <a:t>Material</a:t>
            </a:r>
          </a:p>
          <a:p>
            <a:pPr lvl="0"/>
            <a:r>
              <a:rPr lang="sv-FI" dirty="0"/>
              <a:t>Aktivitetslust</a:t>
            </a:r>
          </a:p>
          <a:p>
            <a:pPr lvl="0"/>
            <a:r>
              <a:rPr lang="sv-FI" dirty="0"/>
              <a:t>Relationer och samlärande, spontana samtal</a:t>
            </a:r>
          </a:p>
          <a:p>
            <a:pPr lvl="0"/>
            <a:r>
              <a:rPr lang="sv-FI" dirty="0"/>
              <a:t>Eget initiativ och ansvar</a:t>
            </a:r>
          </a:p>
          <a:p>
            <a:pPr marL="0" indent="0">
              <a:buNone/>
            </a:pPr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657971" y="304799"/>
            <a:ext cx="6866261" cy="891397"/>
          </a:xfrm>
        </p:spPr>
        <p:txBody>
          <a:bodyPr/>
          <a:lstStyle/>
          <a:p>
            <a:r>
              <a:rPr lang="sv-FI" dirty="0" smtClean="0"/>
              <a:t>Principer att nå målen</a:t>
            </a:r>
            <a:endParaRPr lang="sv-FI" dirty="0"/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0" r="147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897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4657971" y="1811547"/>
            <a:ext cx="6866261" cy="4349786"/>
          </a:xfrm>
        </p:spPr>
        <p:txBody>
          <a:bodyPr/>
          <a:lstStyle/>
          <a:p>
            <a:r>
              <a:rPr lang="sv-FI" dirty="0"/>
              <a:t>Fokus i det vad man </a:t>
            </a:r>
            <a:r>
              <a:rPr lang="sv-FI" dirty="0" smtClean="0"/>
              <a:t>kan, i stället </a:t>
            </a:r>
            <a:r>
              <a:rPr lang="sv-FI" dirty="0"/>
              <a:t>för vad man inte kan </a:t>
            </a:r>
          </a:p>
          <a:p>
            <a:r>
              <a:rPr lang="sv-FI" dirty="0" smtClean="0"/>
              <a:t>Uppmuntra </a:t>
            </a:r>
            <a:r>
              <a:rPr lang="sv-FI" dirty="0"/>
              <a:t>optimism</a:t>
            </a:r>
          </a:p>
          <a:p>
            <a:r>
              <a:rPr lang="sv-FI" dirty="0"/>
              <a:t>bearbeta realistisk hopp</a:t>
            </a:r>
          </a:p>
          <a:p>
            <a:r>
              <a:rPr lang="sv-FI" dirty="0"/>
              <a:t>Uppskatta skönhet </a:t>
            </a:r>
          </a:p>
          <a:p>
            <a:r>
              <a:rPr lang="sv-FI" dirty="0" err="1"/>
              <a:t>Flow</a:t>
            </a:r>
            <a:r>
              <a:rPr lang="sv-FI" dirty="0"/>
              <a:t> aktiviteter</a:t>
            </a:r>
          </a:p>
          <a:p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Styrkor i stället för problem</a:t>
            </a:r>
            <a:endParaRPr lang="sv-FI" dirty="0"/>
          </a:p>
        </p:txBody>
      </p:sp>
      <p:sp>
        <p:nvSpPr>
          <p:cNvPr id="11" name="Kuvan paikkamerkki 10"/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394124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FI" dirty="0" smtClean="0"/>
              <a:t>Självständighet, förmågan att göra egna beslut och planera sina handlingar</a:t>
            </a:r>
          </a:p>
          <a:p>
            <a:r>
              <a:rPr lang="sv-FI" dirty="0" smtClean="0"/>
              <a:t>Hur når jag målen?</a:t>
            </a:r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Från träning-&gt; upplevelser</a:t>
            </a:r>
            <a:endParaRPr lang="sv-FI" dirty="0"/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2" r="14752"/>
          <a:stretch>
            <a:fillRect/>
          </a:stretch>
        </p:blipFill>
        <p:spPr>
          <a:xfrm>
            <a:off x="-79375" y="774700"/>
            <a:ext cx="3219450" cy="6083300"/>
          </a:xfrm>
        </p:spPr>
      </p:pic>
    </p:spTree>
    <p:extLst>
      <p:ext uri="{BB962C8B-B14F-4D97-AF65-F5344CB8AC3E}">
        <p14:creationId xmlns:p14="http://schemas.microsoft.com/office/powerpoint/2010/main" val="383432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FI" dirty="0"/>
              <a:t>Meningsfullt liv för äldre</a:t>
            </a:r>
          </a:p>
          <a:p>
            <a:r>
              <a:rPr lang="sv-FI" dirty="0"/>
              <a:t> i </a:t>
            </a:r>
            <a:r>
              <a:rPr lang="sv-FI" dirty="0" err="1"/>
              <a:t>psykomotorik</a:t>
            </a:r>
            <a:r>
              <a:rPr lang="sv-FI" dirty="0"/>
              <a:t> förenas narrativt språk och rörelse ( jag berättar om mig själv)</a:t>
            </a:r>
          </a:p>
          <a:p>
            <a:r>
              <a:rPr lang="sv-FI" dirty="0"/>
              <a:t> minnet är </a:t>
            </a:r>
            <a:r>
              <a:rPr lang="sv-FI" dirty="0" smtClean="0"/>
              <a:t>associativ, </a:t>
            </a:r>
            <a:r>
              <a:rPr lang="sv-FI" dirty="0"/>
              <a:t>i livsberättelsen kommer  rörelsen med , känslor, värderingar och tid  ”det var på den tiden” (tids kultur)</a:t>
            </a:r>
          </a:p>
          <a:p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FI" dirty="0" smtClean="0"/>
              <a:t>Gerontolog Johanna Myllykoski 2008</a:t>
            </a:r>
            <a:endParaRPr lang="sv-FI" dirty="0"/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44633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FI" dirty="0"/>
              <a:t>Man kan höja positiv </a:t>
            </a:r>
            <a:r>
              <a:rPr lang="sv-FI" dirty="0" smtClean="0"/>
              <a:t>stämning </a:t>
            </a:r>
            <a:r>
              <a:rPr lang="sv-FI" dirty="0"/>
              <a:t>med hjälp av fysiska, sociala och mentala aktiviteter som uppmuntrar till yttre fokus </a:t>
            </a:r>
            <a:r>
              <a:rPr lang="sv-FI" dirty="0" smtClean="0"/>
              <a:t> </a:t>
            </a:r>
            <a:r>
              <a:rPr lang="sv-FI" dirty="0"/>
              <a:t>och aktiv engagemang till sin egen </a:t>
            </a:r>
            <a:r>
              <a:rPr lang="sv-FI" dirty="0" smtClean="0"/>
              <a:t>levnadsmiljö</a:t>
            </a:r>
          </a:p>
          <a:p>
            <a:pPr marL="0" indent="0">
              <a:buNone/>
            </a:pPr>
            <a:r>
              <a:rPr lang="sv-FI" dirty="0" smtClean="0"/>
              <a:t> </a:t>
            </a:r>
            <a:r>
              <a:rPr lang="sv-FI" dirty="0"/>
              <a:t>(Watson 2002)</a:t>
            </a:r>
          </a:p>
          <a:p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Att vara positiv</a:t>
            </a:r>
            <a:endParaRPr lang="sv-FI" dirty="0"/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2" r="301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9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FI" dirty="0"/>
              <a:t>Doft</a:t>
            </a:r>
          </a:p>
          <a:p>
            <a:r>
              <a:rPr lang="sv-FI" dirty="0"/>
              <a:t>Smak</a:t>
            </a:r>
          </a:p>
          <a:p>
            <a:r>
              <a:rPr lang="sv-FI" dirty="0"/>
              <a:t>Hörsel</a:t>
            </a:r>
          </a:p>
          <a:p>
            <a:r>
              <a:rPr lang="sv-FI" dirty="0"/>
              <a:t>Syn</a:t>
            </a:r>
          </a:p>
          <a:p>
            <a:r>
              <a:rPr lang="sv-FI" dirty="0"/>
              <a:t>Balans</a:t>
            </a:r>
          </a:p>
          <a:p>
            <a:r>
              <a:rPr lang="sv-FI" dirty="0"/>
              <a:t>Taktil</a:t>
            </a:r>
          </a:p>
          <a:p>
            <a:r>
              <a:rPr lang="sv-FI" dirty="0" err="1"/>
              <a:t>postural</a:t>
            </a:r>
            <a:endParaRPr lang="sv-FI" dirty="0"/>
          </a:p>
          <a:p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FI" dirty="0" smtClean="0"/>
              <a:t>Sinnen</a:t>
            </a:r>
            <a:endParaRPr lang="sv-FI" dirty="0"/>
          </a:p>
        </p:txBody>
      </p:sp>
      <p:pic>
        <p:nvPicPr>
          <p:cNvPr id="5" name="Platshållare för innehåll 6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2" r="30242"/>
          <a:stretch>
            <a:fillRect/>
          </a:stretch>
        </p:blipFill>
        <p:spPr>
          <a:xfrm>
            <a:off x="80514" y="728297"/>
            <a:ext cx="3099758" cy="6000308"/>
          </a:xfrm>
        </p:spPr>
      </p:pic>
    </p:spTree>
    <p:extLst>
      <p:ext uri="{BB962C8B-B14F-4D97-AF65-F5344CB8AC3E}">
        <p14:creationId xmlns:p14="http://schemas.microsoft.com/office/powerpoint/2010/main" val="31697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FI" dirty="0"/>
              <a:t>Rörelseupplevelser är alltid </a:t>
            </a:r>
            <a:r>
              <a:rPr lang="sv-FI" dirty="0" smtClean="0"/>
              <a:t>Sinnesupplevelser</a:t>
            </a:r>
          </a:p>
          <a:p>
            <a:r>
              <a:rPr lang="sv-FI" dirty="0" smtClean="0"/>
              <a:t>bra utvecklad </a:t>
            </a:r>
            <a:r>
              <a:rPr lang="sv-FI" dirty="0" err="1" smtClean="0"/>
              <a:t>observeringsförmåga</a:t>
            </a:r>
            <a:r>
              <a:rPr lang="sv-FI" dirty="0" smtClean="0"/>
              <a:t> ger grunden till motorisk inlärning och prestationsförmågan</a:t>
            </a:r>
          </a:p>
          <a:p>
            <a:r>
              <a:rPr lang="sv-FI" dirty="0" smtClean="0"/>
              <a:t>Sensomotoriska övningar är viktiga</a:t>
            </a:r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sinnesfunktioner</a:t>
            </a:r>
            <a:endParaRPr lang="sv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4" r="302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601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FI" dirty="0" smtClean="0"/>
              <a:t>Dofter försvinner med åldern</a:t>
            </a:r>
          </a:p>
          <a:p>
            <a:r>
              <a:rPr lang="sv-FI" dirty="0" smtClean="0"/>
              <a:t>Stark </a:t>
            </a:r>
            <a:r>
              <a:rPr lang="sv-FI" dirty="0" err="1" smtClean="0"/>
              <a:t>kopling</a:t>
            </a:r>
            <a:r>
              <a:rPr lang="sv-FI" dirty="0" smtClean="0"/>
              <a:t> till känslor ”vilka dofter kommer du ihåg från barndomens somrar?”</a:t>
            </a:r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luktsinne</a:t>
            </a:r>
            <a:endParaRPr lang="sv-FI" dirty="0"/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8" r="147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8438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sv-FI" b="1" dirty="0" smtClean="0"/>
              <a:t> Grundbehov tillfredsställda</a:t>
            </a:r>
          </a:p>
          <a:p>
            <a:pPr marL="342900" indent="-342900">
              <a:buAutoNum type="arabicPeriod"/>
            </a:pPr>
            <a:r>
              <a:rPr lang="sv-FI" b="1" dirty="0" smtClean="0"/>
              <a:t>Lära </a:t>
            </a:r>
            <a:r>
              <a:rPr lang="sv-FI" b="1" dirty="0"/>
              <a:t>sig nytt, växa och fatta beslut</a:t>
            </a:r>
          </a:p>
          <a:p>
            <a:pPr marL="342900" indent="-342900">
              <a:buAutoNum type="arabicPeriod"/>
            </a:pPr>
            <a:r>
              <a:rPr lang="sv-FI" b="1" dirty="0"/>
              <a:t>Vara</a:t>
            </a:r>
            <a:r>
              <a:rPr lang="sv-FI" dirty="0"/>
              <a:t> </a:t>
            </a:r>
            <a:r>
              <a:rPr lang="sv-FI" b="1" dirty="0" smtClean="0"/>
              <a:t>rörliga</a:t>
            </a:r>
            <a:endParaRPr lang="sv-FI" b="1" dirty="0"/>
          </a:p>
          <a:p>
            <a:pPr marL="342900" indent="-342900">
              <a:buAutoNum type="arabicPeriod"/>
            </a:pPr>
            <a:r>
              <a:rPr lang="sv-FI" b="1" dirty="0"/>
              <a:t>Bygga och upprätthålla sociala relationer</a:t>
            </a:r>
          </a:p>
          <a:p>
            <a:pPr marL="342900" indent="-342900">
              <a:buAutoNum type="arabicPeriod"/>
            </a:pPr>
            <a:r>
              <a:rPr lang="sv-FI" dirty="0"/>
              <a:t>Bidra till </a:t>
            </a:r>
            <a:r>
              <a:rPr lang="sv-FI" dirty="0" smtClean="0"/>
              <a:t>samhället och </a:t>
            </a:r>
            <a:r>
              <a:rPr lang="sv-FI" dirty="0"/>
              <a:t>närmiljö</a:t>
            </a:r>
          </a:p>
          <a:p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FI" dirty="0" smtClean="0"/>
              <a:t>Vad vill äldre? John </a:t>
            </a:r>
            <a:r>
              <a:rPr lang="sv-FI" dirty="0" err="1" smtClean="0"/>
              <a:t>Beard</a:t>
            </a:r>
            <a:r>
              <a:rPr lang="sv-FI" dirty="0" smtClean="0"/>
              <a:t> WHO</a:t>
            </a:r>
            <a:endParaRPr lang="sv-FI" dirty="0"/>
          </a:p>
        </p:txBody>
      </p:sp>
      <p:pic>
        <p:nvPicPr>
          <p:cNvPr id="7" name="Kuvan paikkamerkki 6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8" b="14718"/>
          <a:stretch>
            <a:fillRect/>
          </a:stretch>
        </p:blipFill>
        <p:spPr>
          <a:xfrm rot="5400000">
            <a:off x="-1424824" y="2199524"/>
            <a:ext cx="6083300" cy="3233651"/>
          </a:xfrm>
        </p:spPr>
      </p:pic>
    </p:spTree>
    <p:extLst>
      <p:ext uri="{BB962C8B-B14F-4D97-AF65-F5344CB8AC3E}">
        <p14:creationId xmlns:p14="http://schemas.microsoft.com/office/powerpoint/2010/main" val="195366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FI" dirty="0" smtClean="0"/>
              <a:t>Starkt kopplad till luktsinne</a:t>
            </a:r>
          </a:p>
          <a:p>
            <a:r>
              <a:rPr lang="sv-FI" dirty="0" smtClean="0"/>
              <a:t>Försvinner med åldern, maten blir smaklös</a:t>
            </a:r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smaksinne</a:t>
            </a:r>
            <a:endParaRPr lang="sv-FI" dirty="0"/>
          </a:p>
        </p:txBody>
      </p:sp>
      <p:pic>
        <p:nvPicPr>
          <p:cNvPr id="7" name="Kuvan paikkamerkki 6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9" r="235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402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FI" dirty="0" smtClean="0"/>
              <a:t>Hörapparat i tid</a:t>
            </a:r>
          </a:p>
          <a:p>
            <a:r>
              <a:rPr lang="sv-FI" dirty="0" smtClean="0"/>
              <a:t>När man känner sig isolerad ökar depressionen</a:t>
            </a:r>
          </a:p>
          <a:p>
            <a:r>
              <a:rPr lang="sv-FI" dirty="0" smtClean="0"/>
              <a:t>Starka ljud väcker minnen  -&gt;rädsla</a:t>
            </a:r>
          </a:p>
          <a:p>
            <a:r>
              <a:rPr lang="sv-FI" dirty="0" smtClean="0"/>
              <a:t>Stimulera hörsel, </a:t>
            </a:r>
            <a:r>
              <a:rPr lang="sv-FI" dirty="0" err="1" smtClean="0"/>
              <a:t>minnespel</a:t>
            </a:r>
            <a:r>
              <a:rPr lang="sv-FI" dirty="0" smtClean="0"/>
              <a:t> hitta </a:t>
            </a:r>
            <a:r>
              <a:rPr lang="sv-FI" dirty="0" err="1" smtClean="0"/>
              <a:t>paar</a:t>
            </a:r>
            <a:r>
              <a:rPr lang="sv-FI" dirty="0" smtClean="0"/>
              <a:t> två burkar med samma ljud</a:t>
            </a:r>
          </a:p>
          <a:p>
            <a:r>
              <a:rPr lang="sv-FI" dirty="0" smtClean="0"/>
              <a:t>Hög –låg ljud</a:t>
            </a:r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hörsel</a:t>
            </a:r>
            <a:endParaRPr lang="sv-FI" dirty="0"/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9" r="235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47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FI" dirty="0" smtClean="0"/>
              <a:t>Anpassa till synskadade, kreativa lösningar</a:t>
            </a:r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syn</a:t>
            </a:r>
            <a:endParaRPr lang="sv-FI" dirty="0"/>
          </a:p>
        </p:txBody>
      </p:sp>
      <p:pic>
        <p:nvPicPr>
          <p:cNvPr id="5" name="Picture 2" descr="C:\Users\pilaa\Dropbox\Camera Uploads\2010-10-06 12.23.38.jpg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1" r="30151"/>
          <a:stretch>
            <a:fillRect/>
          </a:stretch>
        </p:blipFill>
        <p:spPr bwMode="auto">
          <a:xfrm>
            <a:off x="0" y="774700"/>
            <a:ext cx="3219450" cy="608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52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Balanssinne</a:t>
            </a:r>
            <a:endParaRPr lang="sv-FI" dirty="0"/>
          </a:p>
        </p:txBody>
      </p:sp>
      <p:pic>
        <p:nvPicPr>
          <p:cNvPr id="5" name="Picture 2" descr="C:\Users\pilaa\Dropbox\Camera Uploads\2010-09-20 14.20.34.jpg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0" r="30150"/>
          <a:stretch>
            <a:fillRect/>
          </a:stretch>
        </p:blipFill>
        <p:spPr bwMode="auto">
          <a:xfrm>
            <a:off x="80514" y="722545"/>
            <a:ext cx="3219451" cy="608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pilaa\Dropbox\Camera Uploads\2010-09-20 14.13.1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088" y="258261"/>
            <a:ext cx="3520122" cy="416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pilaa\Dropbox\Camera Uploads\2010-09-20 14.21.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965" y="2579077"/>
            <a:ext cx="5298830" cy="417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4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FI" dirty="0" smtClean="0"/>
              <a:t>Övningar i gruppen /</a:t>
            </a:r>
            <a:r>
              <a:rPr lang="sv-FI" dirty="0" err="1" smtClean="0"/>
              <a:t>paarvis</a:t>
            </a:r>
            <a:endParaRPr lang="sv-FI" dirty="0" smtClean="0"/>
          </a:p>
          <a:p>
            <a:r>
              <a:rPr lang="sv-FI" dirty="0" smtClean="0"/>
              <a:t>beröring</a:t>
            </a:r>
          </a:p>
          <a:p>
            <a:r>
              <a:rPr lang="sv-FI" dirty="0" err="1" smtClean="0"/>
              <a:t>Oxytocin</a:t>
            </a:r>
            <a:r>
              <a:rPr lang="sv-FI" dirty="0" smtClean="0"/>
              <a:t> </a:t>
            </a:r>
          </a:p>
          <a:p>
            <a:r>
              <a:rPr lang="sv-FI" dirty="0" smtClean="0"/>
              <a:t>avslappning</a:t>
            </a:r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Taktil stimulering</a:t>
            </a:r>
            <a:endParaRPr lang="sv-FI" dirty="0"/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6" r="302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686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err="1" smtClean="0"/>
              <a:t>Postural</a:t>
            </a:r>
            <a:r>
              <a:rPr lang="sv-FI" dirty="0" smtClean="0"/>
              <a:t> sinne</a:t>
            </a:r>
            <a:endParaRPr lang="sv-FI" dirty="0"/>
          </a:p>
        </p:txBody>
      </p:sp>
      <p:pic>
        <p:nvPicPr>
          <p:cNvPr id="8" name="Kuvan paikkamerkki 7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r="146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434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FI" dirty="0"/>
              <a:t>Kombination av mentala förmågor, resurser och livserfarenhet</a:t>
            </a:r>
          </a:p>
          <a:p>
            <a:r>
              <a:rPr lang="sv-FI" dirty="0"/>
              <a:t>Positiva aspekter och lösningsorienterad närmande</a:t>
            </a:r>
          </a:p>
          <a:p>
            <a:r>
              <a:rPr lang="sv-FI" dirty="0"/>
              <a:t>Gott möte mellan människor</a:t>
            </a:r>
          </a:p>
          <a:p>
            <a:r>
              <a:rPr lang="sv-FI" dirty="0"/>
              <a:t>Uppskattande kommunikation</a:t>
            </a:r>
          </a:p>
          <a:p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FI" dirty="0"/>
              <a:t>Förstärka den äldre personers psykiska välbefinnande</a:t>
            </a:r>
          </a:p>
        </p:txBody>
      </p:sp>
      <p:sp>
        <p:nvSpPr>
          <p:cNvPr id="4" name="Kuvan paikkamerkki 3"/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2032627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FI" dirty="0"/>
              <a:t>Stärkt delaktighet</a:t>
            </a:r>
          </a:p>
          <a:p>
            <a:r>
              <a:rPr lang="sv-FI" dirty="0"/>
              <a:t>Fokusera på positiva saker i vår vardag</a:t>
            </a:r>
          </a:p>
          <a:p>
            <a:r>
              <a:rPr lang="sv-FI" dirty="0"/>
              <a:t>Hitta våra resurser möta utmaningar som möjligheter</a:t>
            </a:r>
          </a:p>
          <a:p>
            <a:r>
              <a:rPr lang="sv-FI" dirty="0" err="1"/>
              <a:t>Upskatta</a:t>
            </a:r>
            <a:r>
              <a:rPr lang="sv-FI" dirty="0"/>
              <a:t> vår egen livserfarenhet</a:t>
            </a:r>
          </a:p>
          <a:p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FI" dirty="0"/>
              <a:t>Förstärka den äldre personers psykiska </a:t>
            </a:r>
            <a:r>
              <a:rPr lang="sv-FI" dirty="0" smtClean="0"/>
              <a:t>välbefinnande...</a:t>
            </a:r>
            <a:endParaRPr lang="sv-FI" dirty="0"/>
          </a:p>
        </p:txBody>
      </p:sp>
      <p:sp>
        <p:nvSpPr>
          <p:cNvPr id="4" name="Kuvan paikkamerkki 3"/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13746093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1170-7B2D-4512-91CE-819C1C8308A3}" type="datetime1">
              <a:rPr lang="sv-FI" smtClean="0"/>
              <a:t>20-10-2020</a:t>
            </a:fld>
            <a:endParaRPr lang="sv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FI" smtClean="0"/>
              <a:t>Pirjo Laatikainen 2020</a:t>
            </a:r>
            <a:endParaRPr lang="sv-FI"/>
          </a:p>
        </p:txBody>
      </p:sp>
      <p:sp>
        <p:nvSpPr>
          <p:cNvPr id="7" name="Sisällön paikkamerkk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381575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4657971" y="1072342"/>
            <a:ext cx="6866261" cy="5785657"/>
          </a:xfrm>
        </p:spPr>
        <p:txBody>
          <a:bodyPr/>
          <a:lstStyle/>
          <a:p>
            <a:r>
              <a:rPr lang="sv-FI" sz="2400" dirty="0" smtClean="0"/>
              <a:t>Organiserad </a:t>
            </a:r>
            <a:r>
              <a:rPr lang="sv-FI" sz="2400" b="1" dirty="0" smtClean="0"/>
              <a:t>fysisk aktivitet</a:t>
            </a:r>
          </a:p>
          <a:p>
            <a:r>
              <a:rPr lang="sv-FI" sz="2400" b="1" dirty="0" smtClean="0"/>
              <a:t>Social gruppverksamhet</a:t>
            </a:r>
          </a:p>
          <a:p>
            <a:r>
              <a:rPr lang="sv-FI" sz="2400" dirty="0" smtClean="0"/>
              <a:t>Möjlighet att lära sig nytt, ”livslång lärande” </a:t>
            </a:r>
            <a:r>
              <a:rPr lang="sv-FI" sz="2400" b="1" dirty="0" smtClean="0"/>
              <a:t>kognitiv träning</a:t>
            </a:r>
          </a:p>
          <a:p>
            <a:r>
              <a:rPr lang="sv-FI" sz="2400" dirty="0" smtClean="0"/>
              <a:t>Fester och </a:t>
            </a:r>
            <a:r>
              <a:rPr lang="sv-FI" sz="2400" b="1" dirty="0" smtClean="0"/>
              <a:t>högtider firas</a:t>
            </a:r>
          </a:p>
          <a:p>
            <a:r>
              <a:rPr lang="sv-FI" sz="2400" dirty="0" smtClean="0"/>
              <a:t>Miljö som möjliggör </a:t>
            </a:r>
            <a:r>
              <a:rPr lang="sv-FI" sz="2400" b="1" dirty="0" smtClean="0"/>
              <a:t>utevistelse/naturupplevelse</a:t>
            </a:r>
          </a:p>
          <a:p>
            <a:r>
              <a:rPr lang="sv-FI" sz="2400" dirty="0" err="1" smtClean="0"/>
              <a:t>It-stöd&amp;inspiration</a:t>
            </a:r>
            <a:endParaRPr lang="sv-FI" sz="2400" dirty="0" smtClean="0"/>
          </a:p>
          <a:p>
            <a:r>
              <a:rPr lang="sv-FI" sz="2400" dirty="0" smtClean="0"/>
              <a:t>Anhörigcafé</a:t>
            </a:r>
          </a:p>
          <a:p>
            <a:r>
              <a:rPr lang="sv-FI" sz="2400" dirty="0"/>
              <a:t>Möjlighet att påverka aktivitetsutbudet, </a:t>
            </a:r>
            <a:r>
              <a:rPr lang="sv-FI" sz="2400" b="1" dirty="0"/>
              <a:t>delaktighet</a:t>
            </a:r>
            <a:endParaRPr lang="sv-FI" sz="2400" dirty="0"/>
          </a:p>
          <a:p>
            <a:pPr marL="0" indent="0">
              <a:buNone/>
            </a:pPr>
            <a:endParaRPr lang="sv-FI" dirty="0"/>
          </a:p>
          <a:p>
            <a:endParaRPr lang="sv-FI" dirty="0" smtClean="0"/>
          </a:p>
          <a:p>
            <a:endParaRPr lang="sv-FI" b="1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657971" y="58189"/>
            <a:ext cx="6866261" cy="1105593"/>
          </a:xfrm>
        </p:spPr>
        <p:txBody>
          <a:bodyPr>
            <a:normAutofit/>
          </a:bodyPr>
          <a:lstStyle/>
          <a:p>
            <a:r>
              <a:rPr lang="sv-FI" dirty="0" smtClean="0"/>
              <a:t>Folkhälsan husen - detta skall finnas i varje hus:</a:t>
            </a:r>
            <a:endParaRPr lang="sv-FI" dirty="0"/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8" r="351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011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LIVSGLÄDJE OCH RÖRELSE</a:t>
            </a:r>
            <a:endParaRPr lang="sv-FI" dirty="0"/>
          </a:p>
        </p:txBody>
      </p:sp>
      <p:sp>
        <p:nvSpPr>
          <p:cNvPr id="4" name="Kuvan paikkamerkki 3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5" name="Sisällön paikkamerkki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04" y="1788453"/>
            <a:ext cx="6179258" cy="5069547"/>
          </a:xfrm>
        </p:spPr>
      </p:pic>
    </p:spTree>
    <p:extLst>
      <p:ext uri="{BB962C8B-B14F-4D97-AF65-F5344CB8AC3E}">
        <p14:creationId xmlns:p14="http://schemas.microsoft.com/office/powerpoint/2010/main" val="174462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Ute och inne</a:t>
            </a:r>
            <a:endParaRPr lang="sv-FI" dirty="0"/>
          </a:p>
        </p:txBody>
      </p:sp>
      <p:sp>
        <p:nvSpPr>
          <p:cNvPr id="4" name="Kuvan paikkamerkki 3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5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971" y="2012121"/>
            <a:ext cx="6403319" cy="4656443"/>
          </a:xfrm>
        </p:spPr>
      </p:pic>
    </p:spTree>
    <p:extLst>
      <p:ext uri="{BB962C8B-B14F-4D97-AF65-F5344CB8AC3E}">
        <p14:creationId xmlns:p14="http://schemas.microsoft.com/office/powerpoint/2010/main" val="105194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FI" b="1" u="sng" dirty="0"/>
              <a:t>Psyko</a:t>
            </a:r>
            <a:r>
              <a:rPr lang="sv-FI" dirty="0"/>
              <a:t>, processer om hur man upplever sig själv och omgivningen samt kontrollen över sina egna funktionerna.</a:t>
            </a:r>
          </a:p>
          <a:p>
            <a:pPr marL="0" indent="0">
              <a:buNone/>
            </a:pPr>
            <a:r>
              <a:rPr lang="sv-FI" dirty="0"/>
              <a:t>  upplevelse, självkänsla och förstånd </a:t>
            </a:r>
          </a:p>
          <a:p>
            <a:pPr marL="0" indent="0">
              <a:buNone/>
            </a:pPr>
            <a:r>
              <a:rPr lang="sv-FI" dirty="0"/>
              <a:t>-</a:t>
            </a:r>
            <a:r>
              <a:rPr lang="sv-FI" b="1" u="sng" dirty="0"/>
              <a:t>Motorik</a:t>
            </a:r>
            <a:r>
              <a:rPr lang="sv-FI" dirty="0"/>
              <a:t>, som står för rörelse och kroppslighet </a:t>
            </a:r>
          </a:p>
          <a:p>
            <a:pPr marL="0" indent="0">
              <a:buNone/>
            </a:pPr>
            <a:r>
              <a:rPr lang="sv-FI" dirty="0"/>
              <a:t>  process om att tolka motoriska och perceptuella funktioner</a:t>
            </a:r>
          </a:p>
          <a:p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FI" dirty="0" smtClean="0"/>
              <a:t>Ordet </a:t>
            </a:r>
            <a:r>
              <a:rPr lang="sv-FI" dirty="0" err="1" smtClean="0"/>
              <a:t>psykomotorik</a:t>
            </a:r>
            <a:r>
              <a:rPr lang="sv-FI" dirty="0" smtClean="0"/>
              <a:t> innehåller två begrepp:</a:t>
            </a:r>
            <a:endParaRPr lang="sv-FI" dirty="0"/>
          </a:p>
        </p:txBody>
      </p:sp>
      <p:pic>
        <p:nvPicPr>
          <p:cNvPr id="7" name="Kuvan paikkamerkki 6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8" b="14718"/>
          <a:stretch>
            <a:fillRect/>
          </a:stretch>
        </p:blipFill>
        <p:spPr>
          <a:xfrm rot="5400000">
            <a:off x="-1431925" y="2206625"/>
            <a:ext cx="6083300" cy="3219450"/>
          </a:xfrm>
        </p:spPr>
      </p:pic>
    </p:spTree>
    <p:extLst>
      <p:ext uri="{BB962C8B-B14F-4D97-AF65-F5344CB8AC3E}">
        <p14:creationId xmlns:p14="http://schemas.microsoft.com/office/powerpoint/2010/main" val="284100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FI" dirty="0"/>
              <a:t>1. psykisk + motorisk utveckling= </a:t>
            </a:r>
            <a:r>
              <a:rPr lang="sv-FI" dirty="0" err="1"/>
              <a:t>motologi</a:t>
            </a:r>
            <a:endParaRPr lang="sv-FI" dirty="0"/>
          </a:p>
          <a:p>
            <a:pPr marL="0" indent="0">
              <a:buNone/>
            </a:pPr>
            <a:r>
              <a:rPr lang="sv-FI" dirty="0"/>
              <a:t>2.psykomotorisk träning</a:t>
            </a:r>
          </a:p>
          <a:p>
            <a:pPr marL="0" indent="0">
              <a:buNone/>
            </a:pPr>
            <a:r>
              <a:rPr lang="sv-FI" dirty="0"/>
              <a:t>3. att beskriva psykomotorisk metod</a:t>
            </a:r>
          </a:p>
          <a:p>
            <a:r>
              <a:rPr lang="sv-FI" dirty="0" smtClean="0"/>
              <a:t>ett </a:t>
            </a:r>
            <a:r>
              <a:rPr lang="sv-FI" dirty="0"/>
              <a:t>förhållningssätt </a:t>
            </a:r>
            <a:r>
              <a:rPr lang="sv-FI" b="1" dirty="0"/>
              <a:t> </a:t>
            </a:r>
            <a:endParaRPr lang="sv-FI" dirty="0"/>
          </a:p>
          <a:p>
            <a:r>
              <a:rPr lang="sv-FI" dirty="0"/>
              <a:t> samspel mellan individens tankar, känslor upplevelser och motorisk handling i relation till miljön</a:t>
            </a:r>
          </a:p>
          <a:p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Vad är </a:t>
            </a:r>
            <a:r>
              <a:rPr lang="sv-FI" dirty="0" err="1" smtClean="0"/>
              <a:t>psykomotorik</a:t>
            </a:r>
            <a:r>
              <a:rPr lang="sv-FI" dirty="0" smtClean="0"/>
              <a:t>?</a:t>
            </a:r>
            <a:endParaRPr lang="sv-FI" dirty="0"/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2" r="301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978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FI" dirty="0"/>
              <a:t>ett tvärvetenskapligt ämnesområde , handlar om människans utveckling, tillgänglighet och delaktighet</a:t>
            </a:r>
          </a:p>
          <a:p>
            <a:r>
              <a:rPr lang="sv-FI" dirty="0"/>
              <a:t>Piaget kognitiv utvecklingsteori, utvecklingen fortsätter fast man blir äldre</a:t>
            </a:r>
          </a:p>
          <a:p>
            <a:r>
              <a:rPr lang="sv-FI" dirty="0" err="1"/>
              <a:t>Anthonovsky</a:t>
            </a:r>
            <a:r>
              <a:rPr lang="sv-FI" dirty="0"/>
              <a:t> </a:t>
            </a:r>
            <a:r>
              <a:rPr lang="sv-FI" dirty="0" err="1"/>
              <a:t>salutogenesis</a:t>
            </a:r>
            <a:endParaRPr lang="sv-FI" dirty="0"/>
          </a:p>
          <a:p>
            <a:pPr marL="0" indent="0">
              <a:buNone/>
            </a:pPr>
            <a:r>
              <a:rPr lang="sv-FI" dirty="0"/>
              <a:t>  </a:t>
            </a:r>
            <a:r>
              <a:rPr lang="sv-FI" dirty="0" err="1"/>
              <a:t>Urie</a:t>
            </a:r>
            <a:r>
              <a:rPr lang="sv-FI" dirty="0"/>
              <a:t> </a:t>
            </a:r>
            <a:r>
              <a:rPr lang="sv-FI" dirty="0" err="1"/>
              <a:t>Bronfenbrenner</a:t>
            </a:r>
            <a:r>
              <a:rPr lang="sv-FI" dirty="0"/>
              <a:t>: positiv pedagogik, börjar med att glädjen syns</a:t>
            </a:r>
          </a:p>
          <a:p>
            <a:pPr marL="0" indent="0">
              <a:buNone/>
            </a:pPr>
            <a:r>
              <a:rPr lang="sv-FI" dirty="0"/>
              <a:t>   vilken mål i övningen Du vill betona? Prioritera målsättningar</a:t>
            </a:r>
          </a:p>
          <a:p>
            <a:endParaRPr lang="sv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smtClean="0"/>
              <a:t>Teoretisk bakgrund</a:t>
            </a:r>
            <a:endParaRPr lang="sv-FI" dirty="0"/>
          </a:p>
        </p:txBody>
      </p:sp>
      <p:pic>
        <p:nvPicPr>
          <p:cNvPr id="7" name="Sisällön paikkamerkki 4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4" r="30244"/>
          <a:stretch>
            <a:fillRect/>
          </a:stretch>
        </p:blipFill>
        <p:spPr>
          <a:xfrm>
            <a:off x="0" y="793967"/>
            <a:ext cx="3219451" cy="6083697"/>
          </a:xfrm>
        </p:spPr>
      </p:pic>
    </p:spTree>
    <p:extLst>
      <p:ext uri="{BB962C8B-B14F-4D97-AF65-F5344CB8AC3E}">
        <p14:creationId xmlns:p14="http://schemas.microsoft.com/office/powerpoint/2010/main" val="303424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olkhälsan2017">
      <a:dk1>
        <a:sysClr val="windowText" lastClr="000000"/>
      </a:dk1>
      <a:lt1>
        <a:sysClr val="window" lastClr="FFFFFF"/>
      </a:lt1>
      <a:dk2>
        <a:srgbClr val="343434"/>
      </a:dk2>
      <a:lt2>
        <a:srgbClr val="EEDFD0"/>
      </a:lt2>
      <a:accent1>
        <a:srgbClr val="E22D71"/>
      </a:accent1>
      <a:accent2>
        <a:srgbClr val="004A88"/>
      </a:accent2>
      <a:accent3>
        <a:srgbClr val="483122"/>
      </a:accent3>
      <a:accent4>
        <a:srgbClr val="CE7125"/>
      </a:accent4>
      <a:accent5>
        <a:srgbClr val="FFC12C"/>
      </a:accent5>
      <a:accent6>
        <a:srgbClr val="798F2C"/>
      </a:accent6>
      <a:hlink>
        <a:srgbClr val="004A88"/>
      </a:hlink>
      <a:folHlink>
        <a:srgbClr val="343434"/>
      </a:folHlink>
    </a:clrScheme>
    <a:fontScheme name="Folkhälsan 2017">
      <a:majorFont>
        <a:latin typeface="Roboto Black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hPowerPointmall_beta" id="{E277F1B3-C186-4C86-AD4D-24A0E78F7DA6}" vid="{82A2922E-E0B9-460F-BE18-B07B478F59D3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FhPowerPointmall_beta(2)</Template>
  <TotalTime>0</TotalTime>
  <Words>1036</Words>
  <Application>Microsoft Office PowerPoint</Application>
  <PresentationFormat>Laajakuva</PresentationFormat>
  <Paragraphs>185</Paragraphs>
  <Slides>38</Slides>
  <Notes>12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38</vt:i4>
      </vt:variant>
    </vt:vector>
  </HeadingPairs>
  <TitlesOfParts>
    <vt:vector size="46" baseType="lpstr">
      <vt:lpstr>CillaFHscript</vt:lpstr>
      <vt:lpstr>Calibri</vt:lpstr>
      <vt:lpstr>Roboto Medium</vt:lpstr>
      <vt:lpstr>Roboto Black</vt:lpstr>
      <vt:lpstr>Georgia</vt:lpstr>
      <vt:lpstr>Roboto Light</vt:lpstr>
      <vt:lpstr>Arial</vt:lpstr>
      <vt:lpstr>Office Theme</vt:lpstr>
      <vt:lpstr> Psykomotorik för äldre</vt:lpstr>
      <vt:lpstr>Vem är här i dag?</vt:lpstr>
      <vt:lpstr>Vad vill äldre? John Beard WHO</vt:lpstr>
      <vt:lpstr>Folkhälsan husen - detta skall finnas i varje hus:</vt:lpstr>
      <vt:lpstr>LIVSGLÄDJE OCH RÖRELSE</vt:lpstr>
      <vt:lpstr>Ute och inne</vt:lpstr>
      <vt:lpstr>Ordet psykomotorik innehåller två begrepp:</vt:lpstr>
      <vt:lpstr>Vad är psykomotorik?</vt:lpstr>
      <vt:lpstr>Teoretisk bakgrund</vt:lpstr>
      <vt:lpstr>Ernst J. Kipling</vt:lpstr>
      <vt:lpstr>Renate Zimmer 2001</vt:lpstr>
      <vt:lpstr>När man blir äldre</vt:lpstr>
      <vt:lpstr>När man blir äldre</vt:lpstr>
      <vt:lpstr>PM teori</vt:lpstr>
      <vt:lpstr>Enligt psykomotorisk utvecklingsteori utvecklas tre kompetenser </vt:lpstr>
      <vt:lpstr>JAG-KOMPETENS,uppfattning</vt:lpstr>
      <vt:lpstr>Kroppsuppfattning begrepp</vt:lpstr>
      <vt:lpstr>Material- och sak kompetens</vt:lpstr>
      <vt:lpstr>Social kompetens</vt:lpstr>
      <vt:lpstr>Vilka kompetenser behöver den äldre?</vt:lpstr>
      <vt:lpstr>Psykomotoriska övningar ger känsla av</vt:lpstr>
      <vt:lpstr>Principer att nå målen</vt:lpstr>
      <vt:lpstr>Styrkor i stället för problem</vt:lpstr>
      <vt:lpstr>Från träning-&gt; upplevelser</vt:lpstr>
      <vt:lpstr>Gerontolog Johanna Myllykoski 2008</vt:lpstr>
      <vt:lpstr>Att vara positiv</vt:lpstr>
      <vt:lpstr>Sinnen</vt:lpstr>
      <vt:lpstr>sinnesfunktioner</vt:lpstr>
      <vt:lpstr>luktsinne</vt:lpstr>
      <vt:lpstr>smaksinne</vt:lpstr>
      <vt:lpstr>hörsel</vt:lpstr>
      <vt:lpstr>syn</vt:lpstr>
      <vt:lpstr>Balanssinne</vt:lpstr>
      <vt:lpstr>Taktil stimulering</vt:lpstr>
      <vt:lpstr>Postural sinne</vt:lpstr>
      <vt:lpstr>Förstärka den äldre personers psykiska välbefinnande</vt:lpstr>
      <vt:lpstr>Förstärka den äldre personers psykiska välbefinnande...</vt:lpstr>
      <vt:lpstr>PowerPoint-esitys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2018-03-27T06:48:59Z</dcterms:created>
  <dcterms:modified xsi:type="dcterms:W3CDTF">2020-10-20T12:32:05Z</dcterms:modified>
</cp:coreProperties>
</file>